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2"/>
  </p:handoutMasterIdLst>
  <p:sldIdLst>
    <p:sldId id="281" r:id="rId2"/>
    <p:sldId id="256" r:id="rId3"/>
    <p:sldId id="282" r:id="rId4"/>
    <p:sldId id="257" r:id="rId5"/>
    <p:sldId id="258" r:id="rId6"/>
    <p:sldId id="270" r:id="rId7"/>
    <p:sldId id="287" r:id="rId8"/>
    <p:sldId id="264" r:id="rId9"/>
    <p:sldId id="260" r:id="rId10"/>
    <p:sldId id="269" r:id="rId11"/>
    <p:sldId id="283" r:id="rId12"/>
    <p:sldId id="259" r:id="rId13"/>
    <p:sldId id="261" r:id="rId14"/>
    <p:sldId id="262" r:id="rId15"/>
    <p:sldId id="285" r:id="rId16"/>
    <p:sldId id="265" r:id="rId17"/>
    <p:sldId id="278" r:id="rId18"/>
    <p:sldId id="274" r:id="rId19"/>
    <p:sldId id="284" r:id="rId20"/>
    <p:sldId id="286" r:id="rId21"/>
  </p:sldIdLst>
  <p:sldSz cx="9144000" cy="6858000" type="screen4x3"/>
  <p:notesSz cx="6858000" cy="97234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288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59" d="100"/>
          <a:sy n="59" d="100"/>
        </p:scale>
        <p:origin x="-2556" y="-84"/>
      </p:cViewPr>
      <p:guideLst>
        <p:guide orient="horz" pos="3062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61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8617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4673C0-ECFE-4E69-A85F-FFFE1E8AFD6C}" type="datetimeFigureOut">
              <a:rPr lang="fr-FR" smtClean="0"/>
              <a:pPr/>
              <a:t>16/11/2008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235578"/>
            <a:ext cx="2971800" cy="4861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9235578"/>
            <a:ext cx="2971800" cy="4861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761BBC-F334-4DE5-84BA-45ACBAB4AFD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41F3-DE7A-46AB-89F2-9D4C340B3043}" type="datetimeFigureOut">
              <a:rPr lang="fr-FR" smtClean="0"/>
              <a:pPr/>
              <a:t>16/11/2008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86680-79A5-447A-9C2B-CD8603A38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41F3-DE7A-46AB-89F2-9D4C340B3043}" type="datetimeFigureOut">
              <a:rPr lang="fr-FR" smtClean="0"/>
              <a:pPr/>
              <a:t>16/11/2008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86680-79A5-447A-9C2B-CD8603A38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41F3-DE7A-46AB-89F2-9D4C340B3043}" type="datetimeFigureOut">
              <a:rPr lang="fr-FR" smtClean="0"/>
              <a:pPr/>
              <a:t>16/11/2008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86680-79A5-447A-9C2B-CD8603A38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41F3-DE7A-46AB-89F2-9D4C340B3043}" type="datetimeFigureOut">
              <a:rPr lang="fr-FR" smtClean="0"/>
              <a:pPr/>
              <a:t>16/11/2008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err="1" smtClean="0"/>
              <a:t>ttHESSALONIKI</a:t>
            </a:r>
            <a:r>
              <a:rPr lang="fr-FR" dirty="0" smtClean="0"/>
              <a:t> </a:t>
            </a:r>
            <a:r>
              <a:rPr lang="fr-FR" dirty="0" err="1" smtClean="0"/>
              <a:t>NOV</a:t>
            </a:r>
            <a:r>
              <a:rPr lang="fr-FR" dirty="0" smtClean="0"/>
              <a:t> &amp;à 1 &amp;&amp;? </a:t>
            </a:r>
            <a:r>
              <a:rPr lang="fr-FR" dirty="0" err="1" smtClean="0"/>
              <a:t>Éàà_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86680-79A5-447A-9C2B-CD8603A38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41F3-DE7A-46AB-89F2-9D4C340B3043}" type="datetimeFigureOut">
              <a:rPr lang="fr-FR" smtClean="0"/>
              <a:pPr/>
              <a:t>16/11/2008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86680-79A5-447A-9C2B-CD8603A38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41F3-DE7A-46AB-89F2-9D4C340B3043}" type="datetimeFigureOut">
              <a:rPr lang="fr-FR" smtClean="0"/>
              <a:pPr/>
              <a:t>16/11/2008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86680-79A5-447A-9C2B-CD8603A38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41F3-DE7A-46AB-89F2-9D4C340B3043}" type="datetimeFigureOut">
              <a:rPr lang="fr-FR" smtClean="0"/>
              <a:pPr/>
              <a:t>16/11/2008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86680-79A5-447A-9C2B-CD8603A38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41F3-DE7A-46AB-89F2-9D4C340B3043}" type="datetimeFigureOut">
              <a:rPr lang="fr-FR" smtClean="0"/>
              <a:pPr/>
              <a:t>16/11/2008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86680-79A5-447A-9C2B-CD8603A38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41F3-DE7A-46AB-89F2-9D4C340B3043}" type="datetimeFigureOut">
              <a:rPr lang="fr-FR" smtClean="0"/>
              <a:pPr/>
              <a:t>16/11/2008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86680-79A5-447A-9C2B-CD8603A38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41F3-DE7A-46AB-89F2-9D4C340B3043}" type="datetimeFigureOut">
              <a:rPr lang="fr-FR" smtClean="0"/>
              <a:pPr/>
              <a:t>16/11/2008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86680-79A5-447A-9C2B-CD8603A38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7D41F3-DE7A-46AB-89F2-9D4C340B3043}" type="datetimeFigureOut">
              <a:rPr lang="fr-FR" smtClean="0"/>
              <a:pPr/>
              <a:t>16/11/2008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86680-79A5-447A-9C2B-CD8603A38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7D41F3-DE7A-46AB-89F2-9D4C340B3043}" type="datetimeFigureOut">
              <a:rPr lang="fr-FR" smtClean="0"/>
              <a:pPr/>
              <a:t>16/11/2008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086680-79A5-447A-9C2B-CD8603A38EC2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229600" cy="1143000"/>
          </a:xfrm>
        </p:spPr>
        <p:txBody>
          <a:bodyPr>
            <a:noAutofit/>
          </a:bodyPr>
          <a:lstStyle/>
          <a:p>
            <a:r>
              <a:rPr lang="fr-FR" sz="2400" b="1" dirty="0" smtClean="0"/>
              <a:t>Workshop on </a:t>
            </a:r>
            <a:r>
              <a:rPr lang="en-US" sz="2400" b="1" i="1" dirty="0" smtClean="0"/>
              <a:t>Testing the </a:t>
            </a:r>
            <a:r>
              <a:rPr lang="en-US" sz="2400" b="1" i="1" dirty="0" err="1" smtClean="0"/>
              <a:t>EQF</a:t>
            </a:r>
            <a:r>
              <a:rPr lang="en-US" sz="2400" b="1" i="1" dirty="0" smtClean="0"/>
              <a:t>: relating international, national and sectoral qualifications to </a:t>
            </a:r>
            <a:r>
              <a:rPr lang="en-US" sz="2400" b="1" i="1" dirty="0" err="1" smtClean="0"/>
              <a:t>EQF</a:t>
            </a:r>
            <a:r>
              <a:rPr lang="en-US" sz="2400" b="1" i="1" dirty="0" smtClean="0"/>
              <a:t> - </a:t>
            </a:r>
            <a:r>
              <a:rPr lang="fr-FR" sz="2400" b="1" i="1" dirty="0" smtClean="0"/>
              <a:t>Thessaloniki, 10-11 </a:t>
            </a:r>
            <a:r>
              <a:rPr lang="fr-FR" sz="2400" b="1" i="1" dirty="0" err="1" smtClean="0"/>
              <a:t>November</a:t>
            </a:r>
            <a:r>
              <a:rPr lang="fr-FR" sz="2400" b="1" i="1" dirty="0" smtClean="0"/>
              <a:t> 2008 </a:t>
            </a:r>
            <a:endParaRPr lang="fr-FR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428596" y="2714620"/>
            <a:ext cx="81439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 err="1" smtClean="0"/>
              <a:t>MSNQF</a:t>
            </a:r>
            <a:r>
              <a:rPr lang="fr-FR" sz="2800" b="1" dirty="0" smtClean="0"/>
              <a:t>  </a:t>
            </a:r>
            <a:r>
              <a:rPr lang="fr-FR" sz="2800" b="1" dirty="0" err="1" smtClean="0"/>
              <a:t>project</a:t>
            </a:r>
            <a:r>
              <a:rPr lang="fr-FR" sz="2800" b="1" dirty="0" smtClean="0"/>
              <a:t> (Marketing / </a:t>
            </a:r>
            <a:r>
              <a:rPr lang="fr-FR" sz="2800" b="1" dirty="0" err="1" smtClean="0"/>
              <a:t>Sectoral</a:t>
            </a:r>
            <a:r>
              <a:rPr lang="fr-FR" sz="2800" b="1" dirty="0" smtClean="0"/>
              <a:t>  / National / Qualifications </a:t>
            </a:r>
            <a:r>
              <a:rPr lang="fr-FR" sz="2800" b="1" dirty="0" err="1" smtClean="0"/>
              <a:t>Frameworks</a:t>
            </a:r>
            <a:r>
              <a:rPr lang="fr-FR" sz="2800" b="1" dirty="0" smtClean="0"/>
              <a:t>)</a:t>
            </a:r>
            <a:endParaRPr lang="fr-FR" sz="2800" b="1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 l="10547" t="14062" r="10351" b="70938"/>
          <a:stretch>
            <a:fillRect/>
          </a:stretch>
        </p:blipFill>
        <p:spPr bwMode="auto">
          <a:xfrm>
            <a:off x="0" y="5714992"/>
            <a:ext cx="9144000" cy="1083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428596" y="1285860"/>
            <a:ext cx="8286808" cy="4655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8088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1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Developing professional descriptions (mappings, occupational standards) to provide stakeholders with horizontal descriptors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A wide range of descriptors are developed and used by National authorities or professional organisations at National level: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There is one at EMC (European) level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We  aim at: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1" dirty="0" smtClean="0">
                <a:solidFill>
                  <a:srgbClr val="FF000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Updating the mapping 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developed by the European Sectoral organisation (EMC) through a previous Leonardo program (</a:t>
            </a:r>
            <a:r>
              <a:rPr lang="en-GB" sz="2000" b="1" dirty="0" err="1" smtClean="0">
                <a:solidFill>
                  <a:srgbClr val="FF000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CERCOM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) to make it </a:t>
            </a:r>
            <a:r>
              <a:rPr lang="en-GB" sz="2000" dirty="0" err="1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EQF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compatible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00100" y="357166"/>
            <a:ext cx="72866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err="1" smtClean="0">
                <a:solidFill>
                  <a:srgbClr val="0070C0"/>
                </a:solidFill>
                <a:latin typeface="Rockwell" pitchFamily="18" charset="0"/>
              </a:rPr>
              <a:t>SOME</a:t>
            </a:r>
            <a:r>
              <a:rPr lang="fr-FR" sz="2000" b="1" dirty="0" smtClean="0">
                <a:solidFill>
                  <a:srgbClr val="0070C0"/>
                </a:solidFill>
                <a:latin typeface="Rockwell" pitchFamily="18" charset="0"/>
              </a:rPr>
              <a:t> BASIC </a:t>
            </a:r>
            <a:r>
              <a:rPr lang="fr-FR" sz="2000" b="1" dirty="0" err="1" smtClean="0">
                <a:solidFill>
                  <a:srgbClr val="0070C0"/>
                </a:solidFill>
                <a:latin typeface="Rockwell" pitchFamily="18" charset="0"/>
              </a:rPr>
              <a:t>PRINCIPLES</a:t>
            </a:r>
            <a:r>
              <a:rPr lang="fr-FR" sz="2000" b="1" dirty="0" smtClean="0">
                <a:solidFill>
                  <a:srgbClr val="0070C0"/>
                </a:solidFill>
                <a:latin typeface="Rockwell" pitchFamily="18" charset="0"/>
              </a:rPr>
              <a:t> 2</a:t>
            </a:r>
            <a:endParaRPr lang="fr-FR" sz="2000" b="1" dirty="0">
              <a:solidFill>
                <a:srgbClr val="0070C0"/>
              </a:solidFill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428596" y="1071546"/>
            <a:ext cx="8286808" cy="403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8088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1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Bridging professional descriptions with Learning outcomes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000" dirty="0" err="1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We</a:t>
            </a:r>
            <a:r>
              <a:rPr lang="fr-FR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aim</a:t>
            </a:r>
            <a:r>
              <a:rPr lang="fr-FR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at</a:t>
            </a:r>
            <a:r>
              <a:rPr lang="fr-FR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r-FR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Developing a </a:t>
            </a:r>
            <a:r>
              <a:rPr lang="en-GB" sz="2000" b="1" dirty="0" smtClean="0">
                <a:solidFill>
                  <a:srgbClr val="FF000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comparison grid 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which will be applicable to any qualification in the field of sales and marketing, based on the </a:t>
            </a:r>
            <a:r>
              <a:rPr lang="en-GB" sz="2000" dirty="0" err="1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EQF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lang="fr-FR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This grid will provide elements for any qualification developer to include its qualifications into the comparison grid.</a:t>
            </a:r>
            <a:endParaRPr lang="fr-FR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The grid will provide a template for similar developments in other sectors.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1000100" y="357166"/>
            <a:ext cx="72866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err="1" smtClean="0">
                <a:solidFill>
                  <a:srgbClr val="0070C0"/>
                </a:solidFill>
                <a:latin typeface="Rockwell" pitchFamily="18" charset="0"/>
              </a:rPr>
              <a:t>SOME</a:t>
            </a:r>
            <a:r>
              <a:rPr lang="fr-FR" sz="2000" b="1" dirty="0" smtClean="0">
                <a:solidFill>
                  <a:srgbClr val="0070C0"/>
                </a:solidFill>
                <a:latin typeface="Rockwell" pitchFamily="18" charset="0"/>
              </a:rPr>
              <a:t> BASIC </a:t>
            </a:r>
            <a:r>
              <a:rPr lang="fr-FR" sz="2000" b="1" dirty="0" err="1" smtClean="0">
                <a:solidFill>
                  <a:srgbClr val="0070C0"/>
                </a:solidFill>
                <a:latin typeface="Rockwell" pitchFamily="18" charset="0"/>
              </a:rPr>
              <a:t>PRINCIPLES</a:t>
            </a:r>
            <a:r>
              <a:rPr lang="fr-FR" sz="2000" b="1" dirty="0" smtClean="0">
                <a:solidFill>
                  <a:srgbClr val="0070C0"/>
                </a:solidFill>
                <a:latin typeface="Rockwell" pitchFamily="18" charset="0"/>
              </a:rPr>
              <a:t> 3</a:t>
            </a:r>
            <a:endParaRPr lang="fr-FR" sz="2000" b="1" dirty="0">
              <a:solidFill>
                <a:srgbClr val="0070C0"/>
              </a:solidFill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214290"/>
            <a:ext cx="800105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0070C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PRELIMINARY MAIN FINDINGS</a:t>
            </a:r>
          </a:p>
          <a:p>
            <a:pPr lvl="0"/>
            <a:endParaRPr lang="en-GB" sz="2000" dirty="0" smtClean="0">
              <a:latin typeface="Rockwell" pitchFamily="18" charset="0"/>
            </a:endParaRPr>
          </a:p>
          <a:p>
            <a:pPr marL="457200" lvl="0" indent="-457200">
              <a:buFont typeface="+mj-lt"/>
              <a:buAutoNum type="alphaUcPeriod"/>
            </a:pPr>
            <a:r>
              <a:rPr lang="en-GB" sz="2000" b="1" i="1" dirty="0" smtClean="0">
                <a:solidFill>
                  <a:srgbClr val="0070C0"/>
                </a:solidFill>
                <a:latin typeface="Rockwell" pitchFamily="18" charset="0"/>
              </a:rPr>
              <a:t>Qualifications related</a:t>
            </a:r>
          </a:p>
          <a:p>
            <a:pPr marL="457200" lvl="0" indent="-457200">
              <a:buFont typeface="+mj-lt"/>
              <a:buAutoNum type="alphaUcPeriod"/>
            </a:pPr>
            <a:endParaRPr lang="en-GB" sz="2000" b="1" i="1" dirty="0" smtClean="0">
              <a:solidFill>
                <a:srgbClr val="0070C0"/>
              </a:solidFill>
              <a:latin typeface="Rockwell" pitchFamily="18" charset="0"/>
            </a:endParaRPr>
          </a:p>
          <a:p>
            <a:pPr marL="457200" lvl="0" indent="-457200">
              <a:buFont typeface="+mj-lt"/>
              <a:buAutoNum type="alphaUcPeriod"/>
            </a:pPr>
            <a:r>
              <a:rPr lang="en-GB" sz="2000" b="1" i="1" dirty="0" smtClean="0">
                <a:solidFill>
                  <a:srgbClr val="0070C0"/>
                </a:solidFill>
                <a:latin typeface="Rockwell" pitchFamily="18" charset="0"/>
              </a:rPr>
              <a:t>Occupation related</a:t>
            </a:r>
          </a:p>
          <a:p>
            <a:pPr marL="457200" lvl="0" indent="-457200">
              <a:buFont typeface="+mj-lt"/>
              <a:buAutoNum type="alphaUcPeriod"/>
            </a:pPr>
            <a:endParaRPr lang="en-GB" sz="2000" b="1" i="1" dirty="0" smtClean="0">
              <a:solidFill>
                <a:srgbClr val="0070C0"/>
              </a:solidFill>
              <a:latin typeface="Rockwell" pitchFamily="18" charset="0"/>
            </a:endParaRPr>
          </a:p>
          <a:p>
            <a:pPr marL="457200" lvl="0" indent="-457200">
              <a:buFont typeface="+mj-lt"/>
              <a:buAutoNum type="alphaUcPeriod"/>
            </a:pPr>
            <a:r>
              <a:rPr lang="en-GB" sz="2000" b="1" i="1" dirty="0" err="1" smtClean="0">
                <a:solidFill>
                  <a:srgbClr val="0070C0"/>
                </a:solidFill>
                <a:latin typeface="Rockwell" pitchFamily="18" charset="0"/>
              </a:rPr>
              <a:t>ZMT</a:t>
            </a:r>
            <a:r>
              <a:rPr lang="en-GB" sz="2000" b="1" i="1" dirty="0" smtClean="0">
                <a:solidFill>
                  <a:srgbClr val="0070C0"/>
                </a:solidFill>
                <a:latin typeface="Rockwell" pitchFamily="18" charset="0"/>
              </a:rPr>
              <a:t> related</a:t>
            </a:r>
          </a:p>
          <a:p>
            <a:pPr lvl="0"/>
            <a:endParaRPr lang="en-GB" sz="2000" dirty="0" smtClean="0"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-24"/>
            <a:ext cx="8001056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0070C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PRELIMINARY MAIN FINDINGS</a:t>
            </a:r>
          </a:p>
          <a:p>
            <a:pPr lvl="0"/>
            <a:endParaRPr lang="en-GB" sz="2000" dirty="0" smtClean="0">
              <a:latin typeface="Rockwell" pitchFamily="18" charset="0"/>
            </a:endParaRPr>
          </a:p>
          <a:p>
            <a:pPr marL="457200" lvl="0" indent="-457200">
              <a:buFont typeface="+mj-lt"/>
              <a:buAutoNum type="alphaUcPeriod"/>
            </a:pPr>
            <a:r>
              <a:rPr lang="en-GB" sz="2000" b="1" i="1" dirty="0" smtClean="0">
                <a:solidFill>
                  <a:srgbClr val="0070C0"/>
                </a:solidFill>
                <a:latin typeface="Rockwell" pitchFamily="18" charset="0"/>
              </a:rPr>
              <a:t>Qualifications related</a:t>
            </a:r>
          </a:p>
          <a:p>
            <a:pPr lvl="0"/>
            <a:endParaRPr lang="en-GB" sz="2000" dirty="0" smtClean="0">
              <a:latin typeface="Rockwell" pitchFamily="18" charset="0"/>
            </a:endParaRPr>
          </a:p>
          <a:p>
            <a:pPr lvl="0"/>
            <a:r>
              <a:rPr lang="en-GB" sz="2000" dirty="0" smtClean="0">
                <a:latin typeface="Rockwell" pitchFamily="18" charset="0"/>
              </a:rPr>
              <a:t>Most qualifications of the field (developed by National authorities as well as sectoral organisations</a:t>
            </a:r>
            <a:r>
              <a:rPr lang="en-GB" sz="2000" b="1" dirty="0" smtClean="0">
                <a:solidFill>
                  <a:srgbClr val="FF0000"/>
                </a:solidFill>
                <a:latin typeface="Rockwell" pitchFamily="18" charset="0"/>
              </a:rPr>
              <a:t>) are (or can be) analysed in terms of learning outcomes</a:t>
            </a:r>
            <a:r>
              <a:rPr lang="en-GB" sz="2000" dirty="0" smtClean="0">
                <a:latin typeface="Rockwell" pitchFamily="18" charset="0"/>
              </a:rPr>
              <a:t>, explicitly (already existing LO descriptors) or implicitly (LO descriptors derived from exams and assessment).</a:t>
            </a:r>
          </a:p>
          <a:p>
            <a:pPr lvl="0"/>
            <a:endParaRPr lang="fr-FR" sz="2000" dirty="0" smtClean="0">
              <a:latin typeface="Rockwell" pitchFamily="18" charset="0"/>
            </a:endParaRPr>
          </a:p>
          <a:p>
            <a:pPr lvl="0"/>
            <a:r>
              <a:rPr lang="en-GB" sz="2000" dirty="0" smtClean="0">
                <a:latin typeface="Rockwell" pitchFamily="18" charset="0"/>
              </a:rPr>
              <a:t>Two main different approaches to LO (analytic or holistic)</a:t>
            </a:r>
          </a:p>
          <a:p>
            <a:pPr lvl="0"/>
            <a:endParaRPr lang="en-GB" sz="2000" dirty="0" smtClean="0">
              <a:latin typeface="Rockwell" pitchFamily="18" charset="0"/>
            </a:endParaRPr>
          </a:p>
          <a:p>
            <a:pPr lvl="0"/>
            <a:r>
              <a:rPr lang="en-GB" sz="2000" dirty="0" smtClean="0">
                <a:latin typeface="Rockwell" pitchFamily="18" charset="0"/>
              </a:rPr>
              <a:t>Two main different approaches to the professional target of qualifications </a:t>
            </a:r>
            <a:r>
              <a:rPr lang="en-GB" sz="2000" b="1" dirty="0" smtClean="0">
                <a:solidFill>
                  <a:srgbClr val="FF0000"/>
                </a:solidFill>
                <a:latin typeface="Rockwell" pitchFamily="18" charset="0"/>
              </a:rPr>
              <a:t>: generic or specific</a:t>
            </a:r>
            <a:endParaRPr lang="fr-FR" sz="2000" b="1" dirty="0" smtClean="0">
              <a:solidFill>
                <a:srgbClr val="FF0000"/>
              </a:solidFill>
              <a:latin typeface="Rockwell" pitchFamily="18" charset="0"/>
            </a:endParaRPr>
          </a:p>
          <a:p>
            <a:pPr lvl="0"/>
            <a:endParaRPr lang="en-GB" sz="2000" dirty="0" smtClean="0">
              <a:latin typeface="Rockwell" pitchFamily="18" charset="0"/>
            </a:endParaRPr>
          </a:p>
          <a:p>
            <a:pPr lvl="0"/>
            <a:r>
              <a:rPr lang="en-GB" sz="2000" dirty="0" smtClean="0">
                <a:latin typeface="Rockwell" pitchFamily="18" charset="0"/>
              </a:rPr>
              <a:t>Different approaches to </a:t>
            </a:r>
            <a:r>
              <a:rPr lang="en-GB" sz="2000" b="1" dirty="0" smtClean="0">
                <a:solidFill>
                  <a:srgbClr val="FF0000"/>
                </a:solidFill>
                <a:latin typeface="Rockwell" pitchFamily="18" charset="0"/>
              </a:rPr>
              <a:t>modularisation</a:t>
            </a:r>
            <a:r>
              <a:rPr lang="en-GB" sz="2000" dirty="0" smtClean="0">
                <a:latin typeface="Rockwell" pitchFamily="18" charset="0"/>
              </a:rPr>
              <a:t> (no unit, small units or large units) (units built on inputs or directly to LO) (units based on activities, on competencies, or directly on LO) </a:t>
            </a:r>
            <a:endParaRPr lang="fr-FR" sz="2000" dirty="0" smtClean="0"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-24"/>
            <a:ext cx="80010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0070C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PRELIMINARY MAIN FINDINGS</a:t>
            </a:r>
          </a:p>
          <a:p>
            <a:pPr lvl="0"/>
            <a:endParaRPr lang="en-GB" sz="2000" b="1" i="1" dirty="0" smtClean="0">
              <a:solidFill>
                <a:srgbClr val="0070C0"/>
              </a:solidFill>
              <a:latin typeface="Rockwell" pitchFamily="18" charset="0"/>
            </a:endParaRPr>
          </a:p>
          <a:p>
            <a:pPr marL="457200" lvl="0" indent="-457200">
              <a:buFont typeface="+mj-lt"/>
              <a:buAutoNum type="alphaUcPeriod" startAt="2"/>
            </a:pPr>
            <a:r>
              <a:rPr lang="en-GB" sz="2000" b="1" i="1" dirty="0" smtClean="0">
                <a:solidFill>
                  <a:srgbClr val="0070C0"/>
                </a:solidFill>
                <a:latin typeface="Rockwell" pitchFamily="18" charset="0"/>
              </a:rPr>
              <a:t>Occupation related</a:t>
            </a:r>
          </a:p>
          <a:p>
            <a:endParaRPr lang="en-GB" sz="2000" dirty="0" smtClean="0">
              <a:latin typeface="Rockwell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GB" sz="2000" b="1" dirty="0" smtClean="0">
                <a:solidFill>
                  <a:srgbClr val="FF0000"/>
                </a:solidFill>
                <a:latin typeface="Rockwell" pitchFamily="18" charset="0"/>
              </a:rPr>
              <a:t>A large variety of mappings or standards</a:t>
            </a:r>
            <a:r>
              <a:rPr lang="en-GB" sz="2000" dirty="0" smtClean="0">
                <a:latin typeface="Rockwell" pitchFamily="18" charset="0"/>
              </a:rPr>
              <a:t>, or “</a:t>
            </a:r>
            <a:r>
              <a:rPr lang="en-GB" sz="2000" dirty="0" err="1" smtClean="0">
                <a:latin typeface="Rockwell" pitchFamily="18" charset="0"/>
              </a:rPr>
              <a:t>référentiels</a:t>
            </a:r>
            <a:r>
              <a:rPr lang="en-GB" sz="2000" dirty="0" smtClean="0">
                <a:latin typeface="Rockwell" pitchFamily="18" charset="0"/>
              </a:rPr>
              <a:t>” are used 	functional approach, occupational approach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>
                <a:latin typeface="Rockwell" pitchFamily="18" charset="0"/>
              </a:rPr>
              <a:t>	broad generic occupations or specific approach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>
                <a:latin typeface="Rockwell" pitchFamily="18" charset="0"/>
              </a:rPr>
              <a:t>	typology of the profession independent – or not – from economic sectors</a:t>
            </a:r>
          </a:p>
          <a:p>
            <a:pPr>
              <a:buFont typeface="Arial" pitchFamily="34" charset="0"/>
              <a:buChar char="•"/>
            </a:pPr>
            <a:r>
              <a:rPr lang="en-GB" sz="2000" dirty="0" smtClean="0">
                <a:latin typeface="Rockwell" pitchFamily="18" charset="0"/>
              </a:rPr>
              <a:t>	typology of the profession independent – or not – from market organisation (B to C, B to B, products, services , ...)</a:t>
            </a:r>
            <a:endParaRPr lang="fr-FR" sz="2000" dirty="0" smtClean="0">
              <a:latin typeface="Rockwell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A single mapping approach compatible with national systems could be built (work in progress), as most of current schemes are based </a:t>
            </a:r>
            <a:r>
              <a:rPr lang="en-GB" sz="2000" b="1" dirty="0" smtClean="0">
                <a:solidFill>
                  <a:srgbClr val="FF000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on the analysis of activities as components of the occupation</a:t>
            </a:r>
            <a:endParaRPr lang="fr-FR" sz="2000" b="1" dirty="0" smtClean="0">
              <a:solidFill>
                <a:srgbClr val="FF0000"/>
              </a:solidFill>
              <a:latin typeface="Rockwell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-24"/>
            <a:ext cx="800105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0070C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PRELIMINARY MAIN FINDINGS</a:t>
            </a:r>
          </a:p>
          <a:p>
            <a:pPr lvl="0"/>
            <a:endParaRPr lang="en-GB" sz="2000" dirty="0" smtClean="0">
              <a:latin typeface="Rockwell" pitchFamily="18" charset="0"/>
            </a:endParaRPr>
          </a:p>
          <a:p>
            <a:pPr marL="457200" lvl="0" indent="-457200">
              <a:buFont typeface="+mj-lt"/>
              <a:buAutoNum type="alphaUcPeriod" startAt="2"/>
            </a:pPr>
            <a:r>
              <a:rPr lang="en-GB" sz="2000" b="1" i="1" dirty="0" smtClean="0">
                <a:solidFill>
                  <a:srgbClr val="0070C0"/>
                </a:solidFill>
                <a:latin typeface="Rockwell" pitchFamily="18" charset="0"/>
              </a:rPr>
              <a:t>Occupation related</a:t>
            </a:r>
          </a:p>
          <a:p>
            <a:pPr marL="457200" lvl="0" indent="-457200">
              <a:buFont typeface="+mj-lt"/>
              <a:buAutoNum type="alphaUcPeriod" startAt="2"/>
            </a:pPr>
            <a:endParaRPr lang="en-GB" sz="2000" b="1" dirty="0" smtClean="0">
              <a:latin typeface="Rockwell" pitchFamily="18" charset="0"/>
            </a:endParaRPr>
          </a:p>
          <a:p>
            <a:pPr marL="457200" lvl="0" indent="-457200">
              <a:buFont typeface="+mj-lt"/>
              <a:buAutoNum type="alphaUcPeriod" startAt="2"/>
            </a:pPr>
            <a:endParaRPr lang="en-GB" sz="2000" b="1" dirty="0" smtClean="0">
              <a:latin typeface="Rockwell" pitchFamily="18" charset="0"/>
            </a:endParaRPr>
          </a:p>
          <a:p>
            <a:pPr marL="457200" lvl="0" indent="-457200"/>
            <a:r>
              <a:rPr lang="en-GB" sz="2000" b="1" dirty="0" smtClean="0">
                <a:latin typeface="Rockwell" pitchFamily="18" charset="0"/>
              </a:rPr>
              <a:t>An integrated model might be a good solution to cope with the generic vs. specialised </a:t>
            </a:r>
            <a:r>
              <a:rPr lang="en-GB" sz="2000" b="1" dirty="0" err="1" smtClean="0">
                <a:latin typeface="Rockwell" pitchFamily="18" charset="0"/>
              </a:rPr>
              <a:t>approcah</a:t>
            </a:r>
            <a:r>
              <a:rPr lang="en-GB" sz="2000" b="1" dirty="0" smtClean="0">
                <a:latin typeface="Rockwell" pitchFamily="18" charset="0"/>
              </a:rPr>
              <a:t> to the occupations</a:t>
            </a:r>
          </a:p>
          <a:p>
            <a:pPr marL="457200" lvl="0" indent="-457200"/>
            <a:endParaRPr lang="en-GB" sz="2000" b="1" dirty="0" smtClean="0">
              <a:latin typeface="Rockwell" pitchFamily="18" charset="0"/>
            </a:endParaRPr>
          </a:p>
          <a:p>
            <a:pPr marL="457200" lvl="0" indent="-457200"/>
            <a:r>
              <a:rPr lang="en-GB" sz="2000" b="1" dirty="0" smtClean="0">
                <a:latin typeface="Rockwell" pitchFamily="18" charset="0"/>
              </a:rPr>
              <a:t>We are currently exploring a recent NZ originated model</a:t>
            </a:r>
          </a:p>
          <a:p>
            <a:endParaRPr lang="en-GB" sz="2000" dirty="0" smtClean="0"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Presentation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363" y="404813"/>
            <a:ext cx="8532812" cy="641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Text Box 5"/>
          <p:cNvSpPr txBox="1">
            <a:spLocks noChangeArrowheads="1"/>
          </p:cNvSpPr>
          <p:nvPr/>
        </p:nvSpPr>
        <p:spPr bwMode="auto">
          <a:xfrm>
            <a:off x="0" y="0"/>
            <a:ext cx="87154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fr-FR" b="1" dirty="0" err="1" smtClean="0">
                <a:solidFill>
                  <a:srgbClr val="0070C0"/>
                </a:solidFill>
              </a:rPr>
              <a:t>ORGANISING</a:t>
            </a:r>
            <a:r>
              <a:rPr lang="fr-FR" b="1" dirty="0" smtClean="0">
                <a:solidFill>
                  <a:srgbClr val="0070C0"/>
                </a:solidFill>
              </a:rPr>
              <a:t> FRAMEWORK FOR OCCUPATION: A </a:t>
            </a:r>
            <a:r>
              <a:rPr lang="fr-FR" b="1" dirty="0" err="1" smtClean="0">
                <a:solidFill>
                  <a:srgbClr val="0070C0"/>
                </a:solidFill>
              </a:rPr>
              <a:t>NZ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 err="1" smtClean="0">
                <a:solidFill>
                  <a:srgbClr val="0070C0"/>
                </a:solidFill>
              </a:rPr>
              <a:t>ORIGINATED</a:t>
            </a:r>
            <a:r>
              <a:rPr lang="fr-FR" b="1" dirty="0" smtClean="0">
                <a:solidFill>
                  <a:srgbClr val="0070C0"/>
                </a:solidFill>
              </a:rPr>
              <a:t> MODEL</a:t>
            </a:r>
            <a:endParaRPr lang="fr-FR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71802" y="1214422"/>
            <a:ext cx="2928958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latin typeface="Rockwell" pitchFamily="18" charset="0"/>
              </a:rPr>
              <a:t>marketing</a:t>
            </a:r>
            <a:endParaRPr lang="fr-FR" sz="1200" dirty="0">
              <a:latin typeface="Rockwell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85720" y="2643182"/>
            <a:ext cx="100013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Rockwell" pitchFamily="18" charset="0"/>
              </a:rPr>
              <a:t>Strategic</a:t>
            </a:r>
          </a:p>
          <a:p>
            <a:pPr algn="ctr"/>
            <a:r>
              <a:rPr lang="en-US" sz="1200" dirty="0" smtClean="0">
                <a:latin typeface="Rockwell" pitchFamily="18" charset="0"/>
              </a:rPr>
              <a:t>Marketing </a:t>
            </a:r>
            <a:endParaRPr lang="fr-FR" sz="1200" dirty="0">
              <a:latin typeface="Rockwell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643174" y="2643182"/>
            <a:ext cx="121444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latin typeface="Rockwell" pitchFamily="18" charset="0"/>
              </a:rPr>
              <a:t>Customer management</a:t>
            </a:r>
            <a:endParaRPr lang="fr-FR" sz="1200" dirty="0">
              <a:latin typeface="Rockwell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428728" y="2643182"/>
            <a:ext cx="107157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latin typeface="Rockwell" pitchFamily="18" charset="0"/>
              </a:rPr>
              <a:t>Direct marketing</a:t>
            </a:r>
            <a:endParaRPr lang="fr-FR" sz="1200" dirty="0">
              <a:latin typeface="Rockwell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29058" y="2643182"/>
            <a:ext cx="1000132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latin typeface="Rockwell" pitchFamily="18" charset="0"/>
              </a:rPr>
              <a:t>sales</a:t>
            </a:r>
            <a:endParaRPr lang="fr-FR" sz="1200" dirty="0">
              <a:latin typeface="Rockwell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072066" y="2643182"/>
            <a:ext cx="121444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latin typeface="Rockwell" pitchFamily="18" charset="0"/>
              </a:rPr>
              <a:t>Marketing</a:t>
            </a:r>
          </a:p>
          <a:p>
            <a:pPr algn="ctr"/>
            <a:r>
              <a:rPr lang="fr-FR" sz="1200" dirty="0" err="1" smtClean="0">
                <a:latin typeface="Rockwell" pitchFamily="18" charset="0"/>
              </a:rPr>
              <a:t>Comm</a:t>
            </a:r>
            <a:r>
              <a:rPr lang="fr-FR" sz="1200" dirty="0" smtClean="0">
                <a:latin typeface="Rockwell" pitchFamily="18" charset="0"/>
              </a:rPr>
              <a:t>.</a:t>
            </a:r>
            <a:endParaRPr lang="fr-FR" sz="1200" dirty="0">
              <a:latin typeface="Rockwell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71736" y="4500570"/>
            <a:ext cx="142876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latin typeface="Rockwell" pitchFamily="18" charset="0"/>
              </a:rPr>
              <a:t>Channel management</a:t>
            </a:r>
            <a:endParaRPr lang="fr-FR" sz="1200" dirty="0">
              <a:latin typeface="Rockwell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929322" y="4500570"/>
            <a:ext cx="142876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latin typeface="Rockwell" pitchFamily="18" charset="0"/>
              </a:rPr>
              <a:t>Purchase</a:t>
            </a:r>
            <a:r>
              <a:rPr lang="fr-FR" sz="1200" dirty="0" smtClean="0">
                <a:latin typeface="Rockwell" pitchFamily="18" charset="0"/>
              </a:rPr>
              <a:t> mangement</a:t>
            </a:r>
            <a:endParaRPr lang="fr-FR" sz="1200" dirty="0">
              <a:latin typeface="Rockwell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4357686" y="4500570"/>
            <a:ext cx="142876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latin typeface="Rockwell" pitchFamily="18" charset="0"/>
              </a:rPr>
              <a:t>Supply</a:t>
            </a:r>
            <a:r>
              <a:rPr lang="fr-FR" sz="1200" dirty="0" smtClean="0">
                <a:latin typeface="Rockwell" pitchFamily="18" charset="0"/>
              </a:rPr>
              <a:t> </a:t>
            </a:r>
            <a:r>
              <a:rPr lang="fr-FR" sz="1200" dirty="0" err="1" smtClean="0">
                <a:latin typeface="Rockwell" pitchFamily="18" charset="0"/>
              </a:rPr>
              <a:t>chain</a:t>
            </a:r>
            <a:r>
              <a:rPr lang="fr-FR" sz="1200" dirty="0" smtClean="0">
                <a:latin typeface="Rockwell" pitchFamily="18" charset="0"/>
              </a:rPr>
              <a:t> management</a:t>
            </a:r>
            <a:endParaRPr lang="fr-FR" sz="1200" dirty="0">
              <a:latin typeface="Rockwell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7643834" y="4500570"/>
            <a:ext cx="1428760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latin typeface="Rockwell" pitchFamily="18" charset="0"/>
              </a:rPr>
              <a:t>Trade marketing</a:t>
            </a:r>
            <a:endParaRPr lang="fr-FR" sz="1200" dirty="0">
              <a:latin typeface="Rockwell" pitchFamily="18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500826" y="2643182"/>
            <a:ext cx="121444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err="1" smtClean="0">
                <a:latin typeface="Rockwell" pitchFamily="18" charset="0"/>
              </a:rPr>
              <a:t>Market</a:t>
            </a:r>
            <a:r>
              <a:rPr lang="fr-FR" sz="1200" dirty="0" smtClean="0">
                <a:latin typeface="Rockwell" pitchFamily="18" charset="0"/>
              </a:rPr>
              <a:t> </a:t>
            </a:r>
            <a:r>
              <a:rPr lang="fr-FR" sz="1200" dirty="0" err="1" smtClean="0">
                <a:latin typeface="Rockwell" pitchFamily="18" charset="0"/>
              </a:rPr>
              <a:t>research</a:t>
            </a:r>
            <a:endParaRPr lang="fr-FR" sz="1200" dirty="0">
              <a:latin typeface="Rockwell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858148" y="2643182"/>
            <a:ext cx="121444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 smtClean="0">
                <a:latin typeface="Rockwell" pitchFamily="18" charset="0"/>
              </a:rPr>
              <a:t>distribution</a:t>
            </a:r>
            <a:endParaRPr lang="fr-FR" sz="1200" dirty="0">
              <a:latin typeface="Rockwell" pitchFamily="18" charset="0"/>
            </a:endParaRPr>
          </a:p>
        </p:txBody>
      </p:sp>
      <p:cxnSp>
        <p:nvCxnSpPr>
          <p:cNvPr id="21" name="Connecteur droit 20"/>
          <p:cNvCxnSpPr/>
          <p:nvPr/>
        </p:nvCxnSpPr>
        <p:spPr>
          <a:xfrm>
            <a:off x="857224" y="2357430"/>
            <a:ext cx="74295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>
            <a:stCxn id="3" idx="2"/>
          </p:cNvCxnSpPr>
          <p:nvPr/>
        </p:nvCxnSpPr>
        <p:spPr>
          <a:xfrm rot="16200000" flipH="1">
            <a:off x="4375545" y="2160975"/>
            <a:ext cx="357192" cy="357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 rot="5400000">
            <a:off x="750067" y="2464587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/>
          <p:cNvCxnSpPr>
            <a:endCxn id="6" idx="0"/>
          </p:cNvCxnSpPr>
          <p:nvPr/>
        </p:nvCxnSpPr>
        <p:spPr>
          <a:xfrm rot="16200000" flipH="1">
            <a:off x="1803778" y="2482447"/>
            <a:ext cx="285750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>
            <a:endCxn id="5" idx="0"/>
          </p:cNvCxnSpPr>
          <p:nvPr/>
        </p:nvCxnSpPr>
        <p:spPr>
          <a:xfrm rot="5400000">
            <a:off x="3125382" y="2482448"/>
            <a:ext cx="285750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37"/>
          <p:cNvCxnSpPr>
            <a:endCxn id="7" idx="0"/>
          </p:cNvCxnSpPr>
          <p:nvPr/>
        </p:nvCxnSpPr>
        <p:spPr>
          <a:xfrm rot="5400000">
            <a:off x="4287042" y="2500306"/>
            <a:ext cx="284958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Connecteur droit 39"/>
          <p:cNvCxnSpPr>
            <a:endCxn id="9" idx="0"/>
          </p:cNvCxnSpPr>
          <p:nvPr/>
        </p:nvCxnSpPr>
        <p:spPr>
          <a:xfrm rot="16200000" flipH="1">
            <a:off x="5518555" y="2482448"/>
            <a:ext cx="285750" cy="3571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onnecteur droit 41"/>
          <p:cNvCxnSpPr>
            <a:endCxn id="16" idx="0"/>
          </p:cNvCxnSpPr>
          <p:nvPr/>
        </p:nvCxnSpPr>
        <p:spPr>
          <a:xfrm rot="16200000" flipH="1">
            <a:off x="6947313" y="2482446"/>
            <a:ext cx="285752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Connecteur droit 43"/>
          <p:cNvCxnSpPr/>
          <p:nvPr/>
        </p:nvCxnSpPr>
        <p:spPr>
          <a:xfrm rot="16200000" flipH="1">
            <a:off x="8179619" y="2464587"/>
            <a:ext cx="28575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45"/>
          <p:cNvCxnSpPr/>
          <p:nvPr/>
        </p:nvCxnSpPr>
        <p:spPr>
          <a:xfrm>
            <a:off x="3500430" y="4214818"/>
            <a:ext cx="471490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>
            <a:stCxn id="17" idx="2"/>
          </p:cNvCxnSpPr>
          <p:nvPr/>
        </p:nvCxnSpPr>
        <p:spPr>
          <a:xfrm rot="5400000">
            <a:off x="7803776" y="3554017"/>
            <a:ext cx="786612" cy="5365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onnecteur droit 49"/>
          <p:cNvCxnSpPr>
            <a:endCxn id="10" idx="0"/>
          </p:cNvCxnSpPr>
          <p:nvPr/>
        </p:nvCxnSpPr>
        <p:spPr>
          <a:xfrm rot="5400000">
            <a:off x="3250397" y="4250537"/>
            <a:ext cx="285752" cy="21431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Connecteur droit 51"/>
          <p:cNvCxnSpPr>
            <a:endCxn id="12" idx="0"/>
          </p:cNvCxnSpPr>
          <p:nvPr/>
        </p:nvCxnSpPr>
        <p:spPr>
          <a:xfrm rot="5400000">
            <a:off x="5000628" y="4286256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droit 53"/>
          <p:cNvCxnSpPr>
            <a:endCxn id="11" idx="0"/>
          </p:cNvCxnSpPr>
          <p:nvPr/>
        </p:nvCxnSpPr>
        <p:spPr>
          <a:xfrm rot="5400000">
            <a:off x="6643702" y="4214818"/>
            <a:ext cx="285752" cy="2857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55"/>
          <p:cNvCxnSpPr>
            <a:endCxn id="13" idx="0"/>
          </p:cNvCxnSpPr>
          <p:nvPr/>
        </p:nvCxnSpPr>
        <p:spPr>
          <a:xfrm rot="16200000" flipH="1">
            <a:off x="8143900" y="4286256"/>
            <a:ext cx="285752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ZoneTexte 68"/>
          <p:cNvSpPr txBox="1"/>
          <p:nvPr/>
        </p:nvSpPr>
        <p:spPr>
          <a:xfrm>
            <a:off x="1000100" y="0"/>
            <a:ext cx="69294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 smtClean="0">
                <a:solidFill>
                  <a:srgbClr val="0070C0"/>
                </a:solidFill>
              </a:rPr>
              <a:t>ITS</a:t>
            </a:r>
            <a:r>
              <a:rPr lang="fr-FR" b="1" dirty="0" smtClean="0">
                <a:solidFill>
                  <a:srgbClr val="0070C0"/>
                </a:solidFill>
              </a:rPr>
              <a:t> APPLICATION </a:t>
            </a:r>
            <a:r>
              <a:rPr lang="fr-FR" b="1" dirty="0" err="1" smtClean="0">
                <a:solidFill>
                  <a:srgbClr val="0070C0"/>
                </a:solidFill>
              </a:rPr>
              <a:t>PRINCIPLE</a:t>
            </a:r>
            <a:r>
              <a:rPr lang="fr-FR" b="1" dirty="0" smtClean="0">
                <a:solidFill>
                  <a:srgbClr val="0070C0"/>
                </a:solidFill>
              </a:rPr>
              <a:t> TO MARKETING</a:t>
            </a:r>
            <a:endParaRPr lang="fr-FR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-24"/>
            <a:ext cx="8001056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0070C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PRELIMINARY MAIN FINDINGS</a:t>
            </a:r>
          </a:p>
          <a:p>
            <a:pPr lvl="0"/>
            <a:endParaRPr lang="en-GB" sz="2000" dirty="0" smtClean="0">
              <a:latin typeface="Rockwell" pitchFamily="18" charset="0"/>
            </a:endParaRPr>
          </a:p>
          <a:p>
            <a:pPr marL="457200" lvl="0" indent="-457200">
              <a:buFont typeface="+mj-lt"/>
              <a:buAutoNum type="alphaUcPeriod" startAt="3"/>
            </a:pPr>
            <a:r>
              <a:rPr lang="en-GB" sz="2000" b="1" i="1" u="sng" dirty="0" err="1" smtClean="0">
                <a:solidFill>
                  <a:srgbClr val="0070C0"/>
                </a:solidFill>
                <a:latin typeface="Rockwell" pitchFamily="18" charset="0"/>
              </a:rPr>
              <a:t>ZMT</a:t>
            </a:r>
            <a:r>
              <a:rPr lang="en-GB" sz="2000" b="1" i="1" u="sng" dirty="0" smtClean="0">
                <a:solidFill>
                  <a:srgbClr val="0070C0"/>
                </a:solidFill>
                <a:latin typeface="Rockwell" pitchFamily="18" charset="0"/>
              </a:rPr>
              <a:t> related</a:t>
            </a:r>
            <a:endParaRPr lang="en-GB" sz="2000" b="1" dirty="0" smtClean="0">
              <a:latin typeface="Rockwell" pitchFamily="18" charset="0"/>
            </a:endParaRPr>
          </a:p>
          <a:p>
            <a:pPr lvl="0"/>
            <a:r>
              <a:rPr lang="en-GB" sz="2000" b="1" dirty="0" smtClean="0">
                <a:latin typeface="Rockwell" pitchFamily="18" charset="0"/>
              </a:rPr>
              <a:t>Common references to National and Sectoral actors in terms of occupational models can be considered as a good basis for a </a:t>
            </a:r>
            <a:r>
              <a:rPr lang="en-GB" sz="2000" b="1" dirty="0" err="1" smtClean="0">
                <a:latin typeface="Rockwell" pitchFamily="18" charset="0"/>
              </a:rPr>
              <a:t>ZMT</a:t>
            </a:r>
            <a:endParaRPr lang="en-GB" sz="2000" b="1" dirty="0" smtClean="0">
              <a:latin typeface="Rockwell" pitchFamily="18" charset="0"/>
            </a:endParaRPr>
          </a:p>
          <a:p>
            <a:pPr lvl="0"/>
            <a:endParaRPr lang="en-GB" sz="2000" b="1" dirty="0" smtClean="0">
              <a:latin typeface="Rockwell" pitchFamily="18" charset="0"/>
            </a:endParaRPr>
          </a:p>
          <a:p>
            <a:pPr lvl="0"/>
            <a:r>
              <a:rPr lang="en-GB" sz="2000" b="1" dirty="0" smtClean="0">
                <a:latin typeface="Rockwell" pitchFamily="18" charset="0"/>
              </a:rPr>
              <a:t>All occupational mappings are activity based, and assessed by professionals and Learning outcomes are, </a:t>
            </a:r>
            <a:r>
              <a:rPr lang="en-GB" sz="2000" b="1" dirty="0" err="1" smtClean="0">
                <a:latin typeface="Rockwell" pitchFamily="18" charset="0"/>
              </a:rPr>
              <a:t>explicitely</a:t>
            </a:r>
            <a:r>
              <a:rPr lang="en-GB" sz="2000" b="1" dirty="0" smtClean="0">
                <a:latin typeface="Rockwell" pitchFamily="18" charset="0"/>
              </a:rPr>
              <a:t> or </a:t>
            </a:r>
            <a:r>
              <a:rPr lang="en-GB" sz="2000" b="1" dirty="0" err="1" smtClean="0">
                <a:latin typeface="Rockwell" pitchFamily="18" charset="0"/>
              </a:rPr>
              <a:t>implicitely</a:t>
            </a:r>
            <a:r>
              <a:rPr lang="en-GB" sz="2000" b="1" dirty="0" smtClean="0">
                <a:latin typeface="Rockwell" pitchFamily="18" charset="0"/>
              </a:rPr>
              <a:t> derived from activities, but a reference model has yet to be built (before the end of the project!)</a:t>
            </a:r>
          </a:p>
          <a:p>
            <a:pPr lvl="0"/>
            <a:endParaRPr lang="en-GB" sz="2000" b="1" dirty="0" smtClean="0">
              <a:latin typeface="Rockwell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GB" sz="2000" b="1" dirty="0" smtClean="0">
                <a:latin typeface="Rockwell" pitchFamily="18" charset="0"/>
              </a:rPr>
              <a:t>It appears difficult to relate </a:t>
            </a:r>
            <a:r>
              <a:rPr lang="en-GB" sz="2000" b="1" dirty="0" err="1" smtClean="0">
                <a:latin typeface="Rockwell" pitchFamily="18" charset="0"/>
              </a:rPr>
              <a:t>EQF</a:t>
            </a:r>
            <a:r>
              <a:rPr lang="en-GB" sz="2000" b="1" dirty="0" smtClean="0">
                <a:latin typeface="Rockwell" pitchFamily="18" charset="0"/>
              </a:rPr>
              <a:t> LO level descriptors to occupations </a:t>
            </a:r>
            <a:r>
              <a:rPr lang="en-GB" sz="2000" b="1" dirty="0" smtClean="0">
                <a:solidFill>
                  <a:srgbClr val="FF0000"/>
                </a:solidFill>
                <a:latin typeface="Rockwell" pitchFamily="18" charset="0"/>
              </a:rPr>
              <a:t>(the actual level of autonomy and responsibility depends very much on the context)</a:t>
            </a:r>
          </a:p>
          <a:p>
            <a:pPr marL="457200" lvl="0" indent="-457200">
              <a:buFont typeface="+mj-lt"/>
              <a:buAutoNum type="arabicPeriod"/>
            </a:pPr>
            <a:endParaRPr lang="en-GB" sz="2000" b="1" dirty="0" smtClean="0">
              <a:latin typeface="Rockwell" pitchFamily="18" charset="0"/>
            </a:endParaRPr>
          </a:p>
          <a:p>
            <a:pPr marL="457200" lvl="0" indent="-457200">
              <a:buFont typeface="+mj-lt"/>
              <a:buAutoNum type="arabicPeriod"/>
            </a:pPr>
            <a:r>
              <a:rPr lang="en-GB" sz="2000" b="1" dirty="0" smtClean="0">
                <a:solidFill>
                  <a:srgbClr val="FF0000"/>
                </a:solidFill>
                <a:latin typeface="Rockwell" pitchFamily="18" charset="0"/>
              </a:rPr>
              <a:t>Competencies a</a:t>
            </a:r>
            <a:r>
              <a:rPr lang="en-GB" sz="2000" b="1" dirty="0" smtClean="0">
                <a:latin typeface="Rockwell" pitchFamily="18" charset="0"/>
              </a:rPr>
              <a:t>s expressed through </a:t>
            </a:r>
            <a:r>
              <a:rPr lang="en-GB" sz="2000" b="1" dirty="0" err="1" smtClean="0">
                <a:latin typeface="Rockwell" pitchFamily="18" charset="0"/>
              </a:rPr>
              <a:t>LOs</a:t>
            </a:r>
            <a:r>
              <a:rPr lang="en-GB" sz="2000" b="1" dirty="0" smtClean="0">
                <a:latin typeface="Rockwell" pitchFamily="18" charset="0"/>
              </a:rPr>
              <a:t> are not of the same nature as competencies considered by HR specialists in companies</a:t>
            </a:r>
          </a:p>
          <a:p>
            <a:endParaRPr lang="en-GB" sz="2000" dirty="0" smtClean="0">
              <a:latin typeface="Rockwell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000" dirty="0" smtClean="0">
              <a:latin typeface="Rockwell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71472" y="-24"/>
            <a:ext cx="800105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0070C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PRELIMINARY MAIN FINDINGS</a:t>
            </a:r>
          </a:p>
          <a:p>
            <a:pPr lvl="0"/>
            <a:endParaRPr lang="en-GB" sz="2000" dirty="0" smtClean="0">
              <a:latin typeface="Rockwell" pitchFamily="18" charset="0"/>
            </a:endParaRPr>
          </a:p>
          <a:p>
            <a:pPr lvl="0"/>
            <a:endParaRPr lang="en-GB" sz="2000" b="1" dirty="0" smtClean="0">
              <a:latin typeface="Rockwell" pitchFamily="18" charset="0"/>
            </a:endParaRPr>
          </a:p>
          <a:p>
            <a:pPr lvl="0"/>
            <a:endParaRPr lang="en-GB" sz="2000" b="1" dirty="0" smtClean="0">
              <a:latin typeface="Rockwell" pitchFamily="18" charset="0"/>
            </a:endParaRPr>
          </a:p>
          <a:p>
            <a:pPr marL="457200" lvl="0" indent="-457200">
              <a:buFont typeface="+mj-lt"/>
              <a:buAutoNum type="arabicPeriod" startAt="3"/>
            </a:pPr>
            <a:r>
              <a:rPr lang="en-GB" sz="2000" b="1" dirty="0" smtClean="0">
                <a:latin typeface="Rockwell" pitchFamily="18" charset="0"/>
              </a:rPr>
              <a:t>The best way through would be to </a:t>
            </a:r>
            <a:r>
              <a:rPr lang="en-GB" sz="2000" b="1" dirty="0" smtClean="0">
                <a:solidFill>
                  <a:srgbClr val="FF0000"/>
                </a:solidFill>
                <a:latin typeface="Rockwell" pitchFamily="18" charset="0"/>
              </a:rPr>
              <a:t>contextualise</a:t>
            </a:r>
            <a:r>
              <a:rPr lang="en-GB" sz="2000" b="1" dirty="0" smtClean="0">
                <a:latin typeface="Rockwell" pitchFamily="18" charset="0"/>
              </a:rPr>
              <a:t> </a:t>
            </a:r>
            <a:r>
              <a:rPr lang="en-GB" sz="2000" b="1" dirty="0" err="1" smtClean="0">
                <a:latin typeface="Rockwell" pitchFamily="18" charset="0"/>
              </a:rPr>
              <a:t>EQF</a:t>
            </a:r>
            <a:r>
              <a:rPr lang="en-GB" sz="2000" b="1" dirty="0" smtClean="0">
                <a:latin typeface="Rockwell" pitchFamily="18" charset="0"/>
              </a:rPr>
              <a:t> LO based level descriptors through K, S and C in “marketing words”</a:t>
            </a:r>
          </a:p>
          <a:p>
            <a:pPr lvl="0"/>
            <a:endParaRPr lang="en-GB" sz="2000" b="1" dirty="0" smtClean="0">
              <a:latin typeface="Rockwell" pitchFamily="18" charset="0"/>
            </a:endParaRPr>
          </a:p>
          <a:p>
            <a:pPr lvl="0"/>
            <a:endParaRPr lang="en-GB" sz="2000" b="1" dirty="0" smtClean="0">
              <a:latin typeface="Rockwell" pitchFamily="18" charset="0"/>
            </a:endParaRPr>
          </a:p>
          <a:p>
            <a:pPr lvl="0"/>
            <a:endParaRPr lang="en-GB" sz="2000" b="1" dirty="0" smtClean="0">
              <a:latin typeface="Rockwell" pitchFamily="18" charset="0"/>
            </a:endParaRPr>
          </a:p>
          <a:p>
            <a:pPr lvl="0"/>
            <a:endParaRPr lang="en-GB" sz="2000" b="1" dirty="0" smtClean="0">
              <a:latin typeface="Rockwell" pitchFamily="18" charset="0"/>
            </a:endParaRPr>
          </a:p>
          <a:p>
            <a:pPr lvl="0"/>
            <a:endParaRPr lang="en-GB" sz="2000" b="1" dirty="0" smtClean="0">
              <a:latin typeface="Rockwell" pitchFamily="18" charset="0"/>
            </a:endParaRPr>
          </a:p>
          <a:p>
            <a:pPr lvl="0"/>
            <a:endParaRPr lang="en-GB" sz="2000" b="1" dirty="0" smtClean="0">
              <a:latin typeface="Rockwell" pitchFamily="18" charset="0"/>
            </a:endParaRPr>
          </a:p>
          <a:p>
            <a:pPr lvl="0"/>
            <a:endParaRPr lang="en-GB" sz="2000" b="1" dirty="0" smtClean="0">
              <a:latin typeface="Rockwell" pitchFamily="18" charset="0"/>
            </a:endParaRPr>
          </a:p>
          <a:p>
            <a:endParaRPr lang="en-GB" sz="2000" dirty="0" smtClean="0">
              <a:latin typeface="Rockwell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000" dirty="0" smtClean="0">
              <a:latin typeface="Rockwell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267312"/>
            <a:ext cx="8715436" cy="557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8088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Rockwell" pitchFamily="18" charset="0"/>
                <a:ea typeface="Times New Roman" pitchFamily="18" charset="0"/>
                <a:cs typeface="Times New Roman" pitchFamily="18" charset="0"/>
              </a:rPr>
              <a:t>THE MARKETING SECTOR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20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Rockwell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Targets sector of marketing and sales management </a:t>
            </a:r>
            <a:b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GB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(field of education and training 342).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A 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professional sector (transversal), 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and not an economic sector</a:t>
            </a:r>
            <a:b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en-GB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(for instance to the contrary of field 341 “wholesale and retail”, which is an economic sector).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i="1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Most qualifications in this sector address the needs of professionals working in 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all economic sectors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, representing a population of more than 6 million workers in Europe.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The field covers 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marketing, sales and marketing/communications</a:t>
            </a:r>
            <a:endParaRPr kumimoji="0" lang="fr-FR" sz="20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The sector is organised since 1992 at European level (and beyond Europe).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ckwell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Thank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for </a:t>
            </a:r>
            <a:r>
              <a:rPr lang="fr-FR" dirty="0" err="1" smtClean="0"/>
              <a:t>your</a:t>
            </a:r>
            <a:r>
              <a:rPr lang="fr-FR" dirty="0" smtClean="0"/>
              <a:t> attention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Further</a:t>
            </a:r>
            <a:r>
              <a:rPr lang="fr-FR" dirty="0" smtClean="0"/>
              <a:t> information to </a:t>
            </a:r>
            <a:r>
              <a:rPr lang="fr-FR" dirty="0" err="1" smtClean="0"/>
              <a:t>be</a:t>
            </a:r>
            <a:r>
              <a:rPr lang="fr-FR" dirty="0" smtClean="0"/>
              <a:t> accessible </a:t>
            </a:r>
            <a:r>
              <a:rPr lang="fr-FR" dirty="0" err="1" smtClean="0"/>
              <a:t>through</a:t>
            </a:r>
            <a:r>
              <a:rPr lang="fr-FR" dirty="0" smtClean="0"/>
              <a:t> </a:t>
            </a:r>
            <a:r>
              <a:rPr lang="fr-FR" dirty="0" err="1" smtClean="0"/>
              <a:t>emc</a:t>
            </a:r>
            <a:r>
              <a:rPr lang="fr-FR" dirty="0" smtClean="0"/>
              <a:t> </a:t>
            </a:r>
            <a:r>
              <a:rPr lang="fr-FR" dirty="0" err="1" smtClean="0"/>
              <a:t>website</a:t>
            </a:r>
            <a:r>
              <a:rPr lang="fr-FR" dirty="0" smtClean="0"/>
              <a:t> </a:t>
            </a:r>
            <a:r>
              <a:rPr lang="fr-FR" dirty="0" err="1" smtClean="0"/>
              <a:t>before</a:t>
            </a:r>
            <a:r>
              <a:rPr lang="fr-FR" dirty="0" smtClean="0"/>
              <a:t> the end of the </a:t>
            </a:r>
            <a:r>
              <a:rPr lang="fr-FR" dirty="0" err="1" smtClean="0"/>
              <a:t>year</a:t>
            </a: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Feedback </a:t>
            </a:r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key</a:t>
            </a:r>
            <a:r>
              <a:rPr lang="fr-FR" dirty="0" smtClean="0"/>
              <a:t> </a:t>
            </a:r>
            <a:r>
              <a:rPr lang="fr-FR" dirty="0" err="1" smtClean="0"/>
              <a:t>stakeholders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sought</a:t>
            </a:r>
            <a:r>
              <a:rPr lang="fr-FR" dirty="0" smtClean="0"/>
              <a:t> as part of </a:t>
            </a:r>
            <a:r>
              <a:rPr lang="fr-FR" dirty="0" err="1" smtClean="0"/>
              <a:t>our</a:t>
            </a:r>
            <a:r>
              <a:rPr lang="fr-FR" dirty="0" smtClean="0"/>
              <a:t> </a:t>
            </a:r>
            <a:r>
              <a:rPr lang="fr-FR" dirty="0" err="1" smtClean="0"/>
              <a:t>quality</a:t>
            </a:r>
            <a:r>
              <a:rPr lang="fr-FR" dirty="0" smtClean="0"/>
              <a:t> </a:t>
            </a:r>
            <a:r>
              <a:rPr lang="fr-FR" dirty="0" err="1" smtClean="0"/>
              <a:t>process</a:t>
            </a:r>
            <a:r>
              <a:rPr lang="fr-FR" dirty="0" smtClean="0"/>
              <a:t> (</a:t>
            </a:r>
            <a:r>
              <a:rPr lang="fr-FR" dirty="0" err="1" smtClean="0"/>
              <a:t>you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contacted</a:t>
            </a:r>
            <a:r>
              <a:rPr lang="fr-FR" dirty="0" smtClean="0"/>
              <a:t> </a:t>
            </a:r>
            <a:r>
              <a:rPr lang="fr-FR" dirty="0" err="1" smtClean="0"/>
              <a:t>very</a:t>
            </a:r>
            <a:r>
              <a:rPr lang="fr-FR" dirty="0" smtClean="0"/>
              <a:t> </a:t>
            </a:r>
            <a:r>
              <a:rPr lang="fr-FR" dirty="0" err="1" smtClean="0"/>
              <a:t>soon</a:t>
            </a:r>
            <a:r>
              <a:rPr lang="fr-FR" dirty="0" smtClean="0"/>
              <a:t> by mail)</a:t>
            </a:r>
          </a:p>
          <a:p>
            <a:r>
              <a:rPr lang="fr-FR" dirty="0" smtClean="0"/>
              <a:t>For </a:t>
            </a:r>
            <a:r>
              <a:rPr lang="fr-FR" dirty="0" err="1" smtClean="0"/>
              <a:t>any</a:t>
            </a:r>
            <a:r>
              <a:rPr lang="fr-FR" dirty="0" smtClean="0"/>
              <a:t> </a:t>
            </a:r>
            <a:r>
              <a:rPr lang="fr-FR" dirty="0" err="1" smtClean="0"/>
              <a:t>other</a:t>
            </a:r>
            <a:r>
              <a:rPr lang="fr-FR" dirty="0" smtClean="0"/>
              <a:t> </a:t>
            </a:r>
            <a:r>
              <a:rPr lang="fr-FR" dirty="0" err="1" smtClean="0"/>
              <a:t>kind</a:t>
            </a:r>
            <a:r>
              <a:rPr lang="fr-FR" dirty="0" smtClean="0"/>
              <a:t> of contact:</a:t>
            </a:r>
          </a:p>
          <a:p>
            <a:r>
              <a:rPr lang="fr-FR" dirty="0" smtClean="0"/>
              <a:t>fpetel@magic.fr 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42910" y="267312"/>
            <a:ext cx="7358082" cy="588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8088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normalizeH="0" baseline="0" dirty="0" err="1" smtClean="0">
                <a:ln>
                  <a:noFill/>
                </a:ln>
                <a:solidFill>
                  <a:srgbClr val="4F81BD"/>
                </a:solidFill>
                <a:effectLst/>
                <a:latin typeface="Rockwell" pitchFamily="18" charset="0"/>
                <a:ea typeface="Times New Roman" pitchFamily="18" charset="0"/>
                <a:cs typeface="Times New Roman" pitchFamily="18" charset="0"/>
              </a:rPr>
              <a:t>MANY</a:t>
            </a: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Rockwell" pitchFamily="18" charset="0"/>
                <a:ea typeface="Times New Roman" pitchFamily="18" charset="0"/>
                <a:cs typeface="Times New Roman" pitchFamily="18" charset="0"/>
              </a:rPr>
              <a:t> QUALIFICATIONS </a:t>
            </a:r>
            <a:r>
              <a:rPr kumimoji="0" lang="fr-FR" sz="2000" b="1" i="0" u="none" strike="noStrike" cap="none" normalizeH="0" baseline="0" dirty="0" err="1" smtClean="0">
                <a:ln>
                  <a:noFill/>
                </a:ln>
                <a:solidFill>
                  <a:srgbClr val="4F81BD"/>
                </a:solidFill>
                <a:effectLst/>
                <a:latin typeface="Rockwell" pitchFamily="18" charset="0"/>
                <a:ea typeface="Times New Roman" pitchFamily="18" charset="0"/>
                <a:cs typeface="Times New Roman" pitchFamily="18" charset="0"/>
              </a:rPr>
              <a:t>DEVELOPED</a:t>
            </a: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Rockwell" pitchFamily="18" charset="0"/>
                <a:ea typeface="Times New Roman" pitchFamily="18" charset="0"/>
                <a:cs typeface="Times New Roman" pitchFamily="18" charset="0"/>
              </a:rPr>
              <a:t> BY </a:t>
            </a:r>
            <a:r>
              <a:rPr kumimoji="0" lang="fr-FR" sz="2000" b="1" i="0" u="none" strike="noStrike" cap="none" normalizeH="0" baseline="0" dirty="0" err="1" smtClean="0">
                <a:ln>
                  <a:noFill/>
                </a:ln>
                <a:solidFill>
                  <a:srgbClr val="4F81BD"/>
                </a:solidFill>
                <a:effectLst/>
                <a:latin typeface="Rockwell" pitchFamily="18" charset="0"/>
                <a:ea typeface="Times New Roman" pitchFamily="18" charset="0"/>
                <a:cs typeface="Times New Roman" pitchFamily="18" charset="0"/>
              </a:rPr>
              <a:t>DIFFERENT</a:t>
            </a: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rgbClr val="4F81BD"/>
                </a:solidFill>
                <a:effectLst/>
                <a:latin typeface="Rockwell" pitchFamily="18" charset="0"/>
                <a:ea typeface="Times New Roman" pitchFamily="18" charset="0"/>
                <a:cs typeface="Times New Roman" pitchFamily="18" charset="0"/>
              </a:rPr>
              <a:t> TYPES OF </a:t>
            </a:r>
            <a:r>
              <a:rPr kumimoji="0" lang="fr-FR" sz="2000" b="1" i="0" u="none" strike="noStrike" cap="none" normalizeH="0" baseline="0" dirty="0" err="1" smtClean="0">
                <a:ln>
                  <a:noFill/>
                </a:ln>
                <a:solidFill>
                  <a:srgbClr val="4F81BD"/>
                </a:solidFill>
                <a:effectLst/>
                <a:latin typeface="Rockwell" pitchFamily="18" charset="0"/>
                <a:ea typeface="Times New Roman" pitchFamily="18" charset="0"/>
                <a:cs typeface="Times New Roman" pitchFamily="18" charset="0"/>
              </a:rPr>
              <a:t>ACTORS</a:t>
            </a:r>
            <a:endParaRPr kumimoji="0" lang="fr-FR" sz="2000" b="1" i="0" u="none" strike="noStrike" cap="none" normalizeH="0" baseline="0" dirty="0" smtClean="0">
              <a:ln>
                <a:noFill/>
              </a:ln>
              <a:solidFill>
                <a:srgbClr val="4F81BD"/>
              </a:solidFill>
              <a:effectLst/>
              <a:latin typeface="Rockwell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Qualifications from </a:t>
            </a:r>
            <a:r>
              <a:rPr lang="en-GB" sz="2000" dirty="0" err="1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EQF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level 3 to </a:t>
            </a:r>
            <a:r>
              <a:rPr lang="en-GB" sz="2000" dirty="0" err="1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EQF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level 7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Universities include marketing (very academic based) in their </a:t>
            </a:r>
            <a:r>
              <a:rPr lang="en-GB" sz="2000" b="1" dirty="0" smtClean="0">
                <a:solidFill>
                  <a:srgbClr val="FF000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general management qualifications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(Bologna levels)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Universities develop corporate education and </a:t>
            </a:r>
            <a:r>
              <a:rPr lang="en-GB" sz="2000" b="1" dirty="0" smtClean="0">
                <a:solidFill>
                  <a:srgbClr val="FF000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specific qualifications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(outside Bologna levels)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Higher Education outside university is an important actor (</a:t>
            </a:r>
            <a:r>
              <a:rPr lang="en-GB" sz="2000" b="1" dirty="0" smtClean="0">
                <a:solidFill>
                  <a:srgbClr val="FF000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private business schools, chambers of commerce)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Various institutes (</a:t>
            </a:r>
            <a:r>
              <a:rPr lang="en-GB" sz="2000" dirty="0" err="1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ie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Technology) and </a:t>
            </a:r>
            <a:r>
              <a:rPr lang="en-GB" sz="2000" b="1" dirty="0" smtClean="0">
                <a:solidFill>
                  <a:srgbClr val="FF000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actors of the vocational secto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r develop qualifications for initial education and for adults (liable to be </a:t>
            </a:r>
            <a:r>
              <a:rPr lang="en-GB" sz="2000" dirty="0" err="1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EQF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related)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1" dirty="0" smtClean="0">
                <a:solidFill>
                  <a:srgbClr val="FF000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Professional bodies 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also develop qualifications</a:t>
            </a: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ckwell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0034" y="335846"/>
            <a:ext cx="821537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THE MAJOR EUROPEAN SECTORAL ORGANISATION SHOWS DEEP INTEREST IN THE DEVELOPMENT OF ADAPTED QUALIFICATIONS:</a:t>
            </a:r>
            <a:endParaRPr kumimoji="0" lang="fr-FR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Some EMC members 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develop professional qualifications 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in their home country and some other European countries for several decades (UK 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IRL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 NL CZ Swiss 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RSA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), some of 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them in non European countries (more than 30 non European countries) 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Some EMC members have signed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 partnerships with universities or public or private training provider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s in order to develop professional qualifications (P, S, Fin),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GB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Some other EMC members co-operate for many years with their National authorities to </a:t>
            </a:r>
            <a:r>
              <a:rPr kumimoji="0" lang="en-GB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develop professional standard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s or "</a:t>
            </a:r>
            <a:r>
              <a:rPr kumimoji="0" lang="en-GB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référentiels</a:t>
            </a:r>
            <a:r>
              <a:rPr kumimoji="0" lang="en-GB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ea typeface="Calibri" pitchFamily="34" charset="0"/>
                <a:cs typeface="Times New Roman" pitchFamily="18" charset="0"/>
              </a:rPr>
              <a:t>" for marketing qualifications (F)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66" y="142852"/>
            <a:ext cx="8215338" cy="4039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8088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2000" b="1" dirty="0" smtClean="0">
                <a:solidFill>
                  <a:srgbClr val="0070C0"/>
                </a:solidFill>
                <a:latin typeface="Rockwell" pitchFamily="18" charset="0"/>
              </a:rPr>
              <a:t>THE OBJECTIVE OF THE </a:t>
            </a:r>
            <a:r>
              <a:rPr lang="en-GB" sz="2000" b="1" dirty="0" err="1" smtClean="0">
                <a:solidFill>
                  <a:srgbClr val="0070C0"/>
                </a:solidFill>
                <a:latin typeface="Rockwell" pitchFamily="18" charset="0"/>
              </a:rPr>
              <a:t>MSNQF</a:t>
            </a:r>
            <a:r>
              <a:rPr lang="en-GB" sz="2000" b="1" dirty="0" smtClean="0">
                <a:solidFill>
                  <a:srgbClr val="0070C0"/>
                </a:solidFill>
                <a:latin typeface="Rockwell" pitchFamily="18" charset="0"/>
              </a:rPr>
              <a:t> PROJECT: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000" dirty="0" smtClean="0">
              <a:latin typeface="Rockwell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latin typeface="Rockwell" pitchFamily="18" charset="0"/>
              </a:rPr>
              <a:t>A cooperation between national authorities and sectoral organisations leading to:</a:t>
            </a:r>
            <a:endParaRPr lang="fr-FR" sz="2000" dirty="0" smtClean="0">
              <a:latin typeface="Rockwell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1" dirty="0" smtClean="0">
                <a:solidFill>
                  <a:srgbClr val="FF000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a Zone of Mutual Trust for Marketing</a:t>
            </a:r>
            <a:endParaRPr lang="fr-FR" sz="2000" b="1" dirty="0" smtClean="0">
              <a:solidFill>
                <a:srgbClr val="FF0000"/>
              </a:solidFill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To show potential integration of the sectoral qualifications into National frameworks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… transferable to other sectors</a:t>
            </a:r>
            <a:endParaRPr lang="fr-FR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3"/>
            <a:ext cx="85725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 smtClean="0">
                <a:solidFill>
                  <a:srgbClr val="0070C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PRINCIPLES FOR A SECTORAL/NATIONAL </a:t>
            </a:r>
            <a:r>
              <a:rPr lang="en-GB" b="1" dirty="0" err="1" smtClean="0">
                <a:solidFill>
                  <a:srgbClr val="0070C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ZMT</a:t>
            </a:r>
            <a:endParaRPr lang="en-GB" b="1" dirty="0" smtClean="0">
              <a:solidFill>
                <a:srgbClr val="0070C0"/>
              </a:solidFill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lvl="3"/>
            <a:endParaRPr lang="en-GB" dirty="0" smtClean="0">
              <a:latin typeface="Rockwell" pitchFamily="18" charset="0"/>
            </a:endParaRPr>
          </a:p>
          <a:p>
            <a:pPr lvl="3"/>
            <a:r>
              <a:rPr lang="en-GB" dirty="0" smtClean="0">
                <a:latin typeface="Rockwell" pitchFamily="18" charset="0"/>
              </a:rPr>
              <a:t>   Reference to EU texts:</a:t>
            </a:r>
          </a:p>
          <a:p>
            <a:pPr lvl="0"/>
            <a:endParaRPr lang="en-GB" dirty="0" smtClean="0">
              <a:latin typeface="Rockwell" pitchFamily="18" charset="0"/>
            </a:endParaRPr>
          </a:p>
          <a:p>
            <a:pPr lvl="0"/>
            <a:endParaRPr lang="en-GB" dirty="0" smtClean="0">
              <a:latin typeface="Rockwell" pitchFamily="18" charset="0"/>
            </a:endParaRPr>
          </a:p>
          <a:p>
            <a:pPr lvl="0"/>
            <a:endParaRPr lang="en-GB" dirty="0" smtClean="0">
              <a:latin typeface="Rockwell" pitchFamily="18" charset="0"/>
            </a:endParaRPr>
          </a:p>
          <a:p>
            <a:pPr lvl="0"/>
            <a:endParaRPr lang="en-GB" dirty="0" smtClean="0">
              <a:latin typeface="Rockwell" pitchFamily="18" charset="0"/>
            </a:endParaRPr>
          </a:p>
          <a:p>
            <a:pPr lvl="0"/>
            <a:endParaRPr lang="en-GB" dirty="0" smtClean="0">
              <a:latin typeface="Rockwell" pitchFamily="18" charset="0"/>
            </a:endParaRPr>
          </a:p>
          <a:p>
            <a:pPr lvl="0"/>
            <a:endParaRPr lang="en-GB" dirty="0" smtClean="0">
              <a:latin typeface="Rockwell" pitchFamily="18" charset="0"/>
            </a:endParaRPr>
          </a:p>
          <a:p>
            <a:pPr lvl="0"/>
            <a:endParaRPr lang="en-GB" dirty="0" smtClean="0">
              <a:latin typeface="Rockwell" pitchFamily="18" charset="0"/>
            </a:endParaRPr>
          </a:p>
          <a:p>
            <a:pPr lvl="0"/>
            <a:endParaRPr lang="en-GB" dirty="0" smtClean="0">
              <a:latin typeface="Rockwell" pitchFamily="18" charset="0"/>
            </a:endParaRPr>
          </a:p>
          <a:p>
            <a:pPr lvl="0"/>
            <a:endParaRPr lang="en-GB" b="1" dirty="0" smtClean="0">
              <a:latin typeface="Rockwell" pitchFamily="18" charset="0"/>
            </a:endParaRPr>
          </a:p>
          <a:p>
            <a:pPr lvl="0"/>
            <a:endParaRPr lang="en-GB" b="1" dirty="0" smtClean="0">
              <a:latin typeface="Rockwell" pitchFamily="18" charset="0"/>
            </a:endParaRPr>
          </a:p>
          <a:p>
            <a:endParaRPr lang="en-GB" dirty="0" smtClean="0">
              <a:latin typeface="Rockwell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dirty="0" smtClean="0">
              <a:latin typeface="Rockwell" pitchFamily="18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50001" y="3585993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Rockwell" pitchFamily="18" charset="0"/>
              </a:rPr>
              <a:t>The European Qualifications Framework should, moreover, enable </a:t>
            </a:r>
            <a:r>
              <a:rPr lang="en-US" dirty="0" smtClean="0">
                <a:solidFill>
                  <a:srgbClr val="FF0000"/>
                </a:solidFill>
                <a:latin typeface="Rockwell" pitchFamily="18" charset="0"/>
              </a:rPr>
              <a:t>international sectoral </a:t>
            </a:r>
            <a:r>
              <a:rPr lang="en-US" dirty="0" err="1" smtClean="0">
                <a:solidFill>
                  <a:srgbClr val="FF0000"/>
                </a:solidFill>
                <a:latin typeface="Rockwell" pitchFamily="18" charset="0"/>
              </a:rPr>
              <a:t>organisations</a:t>
            </a:r>
            <a:r>
              <a:rPr lang="en-US" dirty="0" smtClean="0">
                <a:solidFill>
                  <a:srgbClr val="FF0000"/>
                </a:solidFill>
                <a:latin typeface="Rockwell" pitchFamily="18" charset="0"/>
              </a:rPr>
              <a:t> to relate their qualifications systems to a common European reference point </a:t>
            </a:r>
            <a:r>
              <a:rPr lang="en-US" dirty="0" smtClean="0">
                <a:latin typeface="Rockwell" pitchFamily="18" charset="0"/>
              </a:rPr>
              <a:t>and thus show the relationship between international sectoral qualifications and national qualifications systems</a:t>
            </a:r>
            <a:endParaRPr lang="fr-FR" dirty="0">
              <a:latin typeface="Rockwell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-71470" y="1416594"/>
            <a:ext cx="90726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Rockwell" pitchFamily="18" charset="0"/>
              </a:rPr>
              <a:t>The Budapest conference: from consultation to recommendation (Feb 2006)</a:t>
            </a:r>
          </a:p>
        </p:txBody>
      </p:sp>
      <p:sp>
        <p:nvSpPr>
          <p:cNvPr id="7" name="Rectangle 6"/>
          <p:cNvSpPr/>
          <p:nvPr/>
        </p:nvSpPr>
        <p:spPr>
          <a:xfrm>
            <a:off x="357158" y="1800043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Rockwell" pitchFamily="18" charset="0"/>
              </a:rPr>
              <a:t>We strongly recommend creating (where not in place) or strengthening linkage between the national frameworks and the national sectoral qualifications. </a:t>
            </a:r>
            <a:r>
              <a:rPr lang="en-US" dirty="0" smtClean="0">
                <a:solidFill>
                  <a:srgbClr val="FF0000"/>
                </a:solidFill>
                <a:latin typeface="Rockwell" pitchFamily="18" charset="0"/>
              </a:rPr>
              <a:t>Practical suggestions: Elaboration of common standards by sectoral stakeholders in terms of learning outcomes based processes</a:t>
            </a:r>
            <a:r>
              <a:rPr lang="en-US" dirty="0" smtClean="0">
                <a:latin typeface="Rockwell" pitchFamily="18" charset="0"/>
              </a:rPr>
              <a:t>.”</a:t>
            </a:r>
            <a:endParaRPr lang="fr-FR" dirty="0">
              <a:latin typeface="Rockwell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7158" y="5237820"/>
            <a:ext cx="857256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Rockwell" pitchFamily="18" charset="0"/>
              </a:rPr>
              <a:t>“Cooperation between sectors and the national authorities should be encouraged where appropriate, based on the common use of the </a:t>
            </a:r>
            <a:r>
              <a:rPr lang="en-US" dirty="0" err="1" smtClean="0">
                <a:latin typeface="Rockwell" pitchFamily="18" charset="0"/>
              </a:rPr>
              <a:t>EQF</a:t>
            </a:r>
            <a:r>
              <a:rPr lang="en-US" dirty="0" smtClean="0">
                <a:latin typeface="Rockwell" pitchFamily="18" charset="0"/>
              </a:rPr>
              <a:t> language and be based on quality assurance. </a:t>
            </a:r>
            <a:r>
              <a:rPr lang="en-US" dirty="0" smtClean="0">
                <a:solidFill>
                  <a:srgbClr val="FF0000"/>
                </a:solidFill>
                <a:latin typeface="Rockwell" pitchFamily="18" charset="0"/>
              </a:rPr>
              <a:t>We should work towards agreed sectoral interpretations of level descriptors.</a:t>
            </a:r>
            <a:r>
              <a:rPr lang="en-US" dirty="0" smtClean="0">
                <a:latin typeface="Rockwell" pitchFamily="18" charset="0"/>
              </a:rPr>
              <a:t> The greater the involvement of all relevant stakeholders along the way, the fewer problems we will face later.</a:t>
            </a:r>
          </a:p>
        </p:txBody>
      </p:sp>
      <p:sp>
        <p:nvSpPr>
          <p:cNvPr id="9" name="Rectangle 8"/>
          <p:cNvSpPr/>
          <p:nvPr/>
        </p:nvSpPr>
        <p:spPr>
          <a:xfrm>
            <a:off x="-71470" y="4845618"/>
            <a:ext cx="685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b="1" dirty="0" smtClean="0">
                <a:latin typeface="Rockwell" pitchFamily="18" charset="0"/>
              </a:rPr>
              <a:t>The Brussels </a:t>
            </a:r>
            <a:r>
              <a:rPr lang="fr-FR" b="1" dirty="0" err="1" smtClean="0">
                <a:latin typeface="Rockwell" pitchFamily="18" charset="0"/>
              </a:rPr>
              <a:t>implementation</a:t>
            </a:r>
            <a:r>
              <a:rPr lang="fr-FR" b="1" dirty="0" smtClean="0">
                <a:latin typeface="Rockwell" pitchFamily="18" charset="0"/>
              </a:rPr>
              <a:t> </a:t>
            </a:r>
            <a:r>
              <a:rPr lang="fr-FR" b="1" dirty="0" err="1" smtClean="0">
                <a:latin typeface="Rockwell" pitchFamily="18" charset="0"/>
              </a:rPr>
              <a:t>conference</a:t>
            </a:r>
            <a:r>
              <a:rPr lang="fr-FR" b="1" dirty="0" smtClean="0">
                <a:latin typeface="Rockwell" pitchFamily="18" charset="0"/>
              </a:rPr>
              <a:t> (</a:t>
            </a:r>
            <a:r>
              <a:rPr lang="fr-FR" b="1" dirty="0" err="1" smtClean="0">
                <a:latin typeface="Rockwell" pitchFamily="18" charset="0"/>
              </a:rPr>
              <a:t>June</a:t>
            </a:r>
            <a:r>
              <a:rPr lang="fr-FR" b="1" dirty="0" smtClean="0">
                <a:latin typeface="Rockwell" pitchFamily="18" charset="0"/>
              </a:rPr>
              <a:t> 2008) 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-32" y="3059668"/>
            <a:ext cx="46434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latin typeface="Rockwell" pitchFamily="18" charset="0"/>
              </a:rPr>
              <a:t>The </a:t>
            </a:r>
            <a:r>
              <a:rPr lang="en-GB" b="1" dirty="0" err="1" smtClean="0">
                <a:latin typeface="Rockwell" pitchFamily="18" charset="0"/>
              </a:rPr>
              <a:t>EQF</a:t>
            </a:r>
            <a:r>
              <a:rPr lang="en-GB" b="1" dirty="0" smtClean="0">
                <a:latin typeface="Rockwell" pitchFamily="18" charset="0"/>
              </a:rPr>
              <a:t> recommendation</a:t>
            </a:r>
            <a:endParaRPr lang="fr-FR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 build="p"/>
      <p:bldP spid="6" grpId="0" build="p"/>
      <p:bldP spid="7" grpId="0" build="p"/>
      <p:bldP spid="8" grpId="0" build="p"/>
      <p:bldP spid="9" grpId="0" build="p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-23"/>
            <a:ext cx="85725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dirty="0" smtClean="0">
                <a:solidFill>
                  <a:srgbClr val="0070C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PRINCIPLES FOR A SECTORAL/NATIONAL </a:t>
            </a:r>
            <a:r>
              <a:rPr lang="en-GB" b="1" dirty="0" err="1" smtClean="0">
                <a:solidFill>
                  <a:srgbClr val="0070C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ZMT</a:t>
            </a:r>
            <a:endParaRPr lang="en-GB" b="1" dirty="0" smtClean="0">
              <a:solidFill>
                <a:srgbClr val="0070C0"/>
              </a:solidFill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lvl="3"/>
            <a:endParaRPr lang="en-GB" dirty="0" smtClean="0">
              <a:latin typeface="Rockwell" pitchFamily="18" charset="0"/>
            </a:endParaRPr>
          </a:p>
          <a:p>
            <a:pPr lvl="3"/>
            <a:r>
              <a:rPr lang="en-GB" dirty="0" smtClean="0">
                <a:latin typeface="Rockwell" pitchFamily="18" charset="0"/>
              </a:rPr>
              <a:t>   OUR VIEWS AS A SECTOR</a:t>
            </a:r>
          </a:p>
          <a:p>
            <a:pPr lvl="0"/>
            <a:endParaRPr lang="en-GB" dirty="0" smtClean="0">
              <a:latin typeface="Rockwell" pitchFamily="18" charset="0"/>
            </a:endParaRPr>
          </a:p>
          <a:p>
            <a:pPr lvl="0"/>
            <a:endParaRPr lang="en-GB" dirty="0" smtClean="0">
              <a:latin typeface="Rockwell" pitchFamily="18" charset="0"/>
            </a:endParaRPr>
          </a:p>
          <a:p>
            <a:pPr lvl="0"/>
            <a:endParaRPr lang="en-GB" dirty="0" smtClean="0">
              <a:latin typeface="Rockwell" pitchFamily="18" charset="0"/>
            </a:endParaRPr>
          </a:p>
          <a:p>
            <a:pPr lvl="0"/>
            <a:endParaRPr lang="en-GB" dirty="0" smtClean="0">
              <a:latin typeface="Rockwell" pitchFamily="18" charset="0"/>
            </a:endParaRPr>
          </a:p>
          <a:p>
            <a:pPr lvl="0"/>
            <a:endParaRPr lang="en-GB" dirty="0" smtClean="0">
              <a:latin typeface="Rockwell" pitchFamily="18" charset="0"/>
            </a:endParaRPr>
          </a:p>
          <a:p>
            <a:pPr lvl="0"/>
            <a:endParaRPr lang="en-GB" dirty="0" smtClean="0">
              <a:latin typeface="Rockwell" pitchFamily="18" charset="0"/>
            </a:endParaRPr>
          </a:p>
          <a:p>
            <a:pPr lvl="0"/>
            <a:endParaRPr lang="en-GB" dirty="0" smtClean="0">
              <a:latin typeface="Rockwell" pitchFamily="18" charset="0"/>
            </a:endParaRPr>
          </a:p>
          <a:p>
            <a:pPr lvl="0"/>
            <a:endParaRPr lang="en-GB" dirty="0" smtClean="0">
              <a:latin typeface="Rockwell" pitchFamily="18" charset="0"/>
            </a:endParaRPr>
          </a:p>
          <a:p>
            <a:pPr lvl="0"/>
            <a:endParaRPr lang="en-GB" b="1" dirty="0" smtClean="0">
              <a:latin typeface="Rockwell" pitchFamily="18" charset="0"/>
            </a:endParaRPr>
          </a:p>
          <a:p>
            <a:pPr lvl="0"/>
            <a:endParaRPr lang="en-GB" b="1" dirty="0" smtClean="0">
              <a:latin typeface="Rockwell" pitchFamily="18" charset="0"/>
            </a:endParaRPr>
          </a:p>
          <a:p>
            <a:endParaRPr lang="en-GB" dirty="0" smtClean="0">
              <a:latin typeface="Rockwell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dirty="0" smtClean="0">
              <a:latin typeface="Rockwell" pitchFamily="18" charset="0"/>
              <a:cs typeface="Arial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285860"/>
            <a:ext cx="90726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Rockwell" pitchFamily="18" charset="0"/>
              </a:rPr>
              <a:t>A common description of functions and occupations can be the justice of peace for the building of the </a:t>
            </a:r>
            <a:r>
              <a:rPr lang="en-US" b="1" dirty="0" err="1" smtClean="0">
                <a:latin typeface="Rockwell" pitchFamily="18" charset="0"/>
              </a:rPr>
              <a:t>EQF</a:t>
            </a:r>
            <a:endParaRPr lang="en-US" b="1" dirty="0" smtClean="0">
              <a:latin typeface="Rockwell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071678"/>
            <a:ext cx="90726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Rockwell" pitchFamily="18" charset="0"/>
              </a:rPr>
              <a:t>European sectoral </a:t>
            </a:r>
            <a:r>
              <a:rPr lang="en-US" b="1" dirty="0" err="1" smtClean="0">
                <a:latin typeface="Rockwell" pitchFamily="18" charset="0"/>
              </a:rPr>
              <a:t>organisations</a:t>
            </a:r>
            <a:r>
              <a:rPr lang="en-US" b="1" dirty="0" smtClean="0">
                <a:latin typeface="Rockwell" pitchFamily="18" charset="0"/>
              </a:rPr>
              <a:t> should be encouraged to build their qualifications framework</a:t>
            </a:r>
          </a:p>
        </p:txBody>
      </p:sp>
      <p:sp>
        <p:nvSpPr>
          <p:cNvPr id="12" name="Rectangle 11"/>
          <p:cNvSpPr/>
          <p:nvPr/>
        </p:nvSpPr>
        <p:spPr>
          <a:xfrm>
            <a:off x="71374" y="4086059"/>
            <a:ext cx="90726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Rockwell" pitchFamily="18" charset="0"/>
              </a:rPr>
              <a:t>On the opposite, a country should have a single </a:t>
            </a:r>
            <a:r>
              <a:rPr lang="en-US" b="1" dirty="0" err="1" smtClean="0">
                <a:latin typeface="Rockwell" pitchFamily="18" charset="0"/>
              </a:rPr>
              <a:t>NRP</a:t>
            </a:r>
            <a:r>
              <a:rPr lang="en-US" b="1" dirty="0" smtClean="0">
                <a:latin typeface="Rockwell" pitchFamily="18" charset="0"/>
              </a:rPr>
              <a:t> for qualifications: National laws and subsidiarity principles  put it in the hands of national authorities; they should cooperate with the above mentioned sectoral bodies, but official recognition at national level  should remain under national control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0" y="2857496"/>
            <a:ext cx="90726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Rockwell" pitchFamily="18" charset="0"/>
              </a:rPr>
              <a:t>As long as it copes with quality regulations and the terms of the </a:t>
            </a:r>
            <a:r>
              <a:rPr lang="en-US" b="1" dirty="0" err="1" smtClean="0">
                <a:latin typeface="Rockwell" pitchFamily="18" charset="0"/>
              </a:rPr>
              <a:t>EQF</a:t>
            </a:r>
            <a:r>
              <a:rPr lang="en-US" b="1" dirty="0" smtClean="0">
                <a:latin typeface="Rockwell" pitchFamily="18" charset="0"/>
              </a:rPr>
              <a:t> recommendation, European sectoral </a:t>
            </a:r>
            <a:r>
              <a:rPr lang="en-US" b="1" dirty="0" err="1" smtClean="0">
                <a:latin typeface="Rockwell" pitchFamily="18" charset="0"/>
              </a:rPr>
              <a:t>organisations</a:t>
            </a:r>
            <a:r>
              <a:rPr lang="en-US" b="1" dirty="0" smtClean="0">
                <a:latin typeface="Rockwell" pitchFamily="18" charset="0"/>
              </a:rPr>
              <a:t> should be in the capacity to relate their qualifications to the </a:t>
            </a:r>
            <a:r>
              <a:rPr lang="en-US" b="1" dirty="0" err="1" smtClean="0">
                <a:latin typeface="Rockwell" pitchFamily="18" charset="0"/>
              </a:rPr>
              <a:t>EQF</a:t>
            </a:r>
            <a:r>
              <a:rPr lang="en-US" b="1" dirty="0" smtClean="0">
                <a:latin typeface="Rockwell" pitchFamily="18" charset="0"/>
              </a:rPr>
              <a:t>, including the levels, and their National branches to relate to it </a:t>
            </a:r>
          </a:p>
        </p:txBody>
      </p:sp>
      <p:sp>
        <p:nvSpPr>
          <p:cNvPr id="7" name="Rectangle 6"/>
          <p:cNvSpPr/>
          <p:nvPr/>
        </p:nvSpPr>
        <p:spPr>
          <a:xfrm>
            <a:off x="71374" y="5577504"/>
            <a:ext cx="90726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Rockwell" pitchFamily="18" charset="0"/>
              </a:rPr>
              <a:t>THE BEST WAY TO COME TO SUCH A COOPERATION IS TO DEVELOP SHARED TOOLS AND REFERENCES: THE </a:t>
            </a:r>
            <a:r>
              <a:rPr lang="en-US" b="1" dirty="0" err="1" smtClean="0">
                <a:latin typeface="Rockwell" pitchFamily="18" charset="0"/>
              </a:rPr>
              <a:t>MSNQF</a:t>
            </a:r>
            <a:r>
              <a:rPr lang="en-US" b="1" dirty="0" smtClean="0">
                <a:latin typeface="Rockwell" pitchFamily="18" charset="0"/>
              </a:rPr>
              <a:t> PROJECT AIMS TO CONTRIBUTE TO THAT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0" grpId="0" build="p"/>
      <p:bldP spid="12" grpId="0" uiExpand="1" build="p"/>
      <p:bldP spid="13" grpId="0" build="p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00066" y="142852"/>
            <a:ext cx="8143900" cy="5886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8088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1" dirty="0" smtClean="0">
                <a:solidFill>
                  <a:srgbClr val="0070C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PROJECT PARTNERS: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National (or institutional):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err="1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CNCP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(France)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err="1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MNESF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(Luxembourg)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err="1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FOREM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(Belgium)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Sectoral (European or national):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EMC (European – Brussels)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err="1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APPM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(Portugal)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err="1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NIMA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(Netherlands)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err="1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MSSSB/CIM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(UK)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Educational or consulting: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err="1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POMPEU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sz="2000" dirty="0" err="1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FABRA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(Spain)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AU </a:t>
            </a:r>
            <a:r>
              <a:rPr lang="en-GB" sz="2000" dirty="0" err="1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FIL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DE </a:t>
            </a:r>
            <a:r>
              <a:rPr lang="en-GB" sz="2000" dirty="0" err="1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L’EAU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(France)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0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2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02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2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2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500066" y="1174549"/>
            <a:ext cx="8286776" cy="3116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8088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2000" b="1" dirty="0" err="1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EQF</a:t>
            </a:r>
            <a:r>
              <a:rPr lang="en-GB" sz="2000" b="1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 based Learning outcomes as a common reference</a:t>
            </a:r>
            <a:endParaRPr lang="fr-FR" sz="2000" b="1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We aim at: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Building a </a:t>
            </a:r>
            <a:r>
              <a:rPr lang="en-GB" sz="2000" b="1" dirty="0" smtClean="0">
                <a:solidFill>
                  <a:srgbClr val="FF000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comparison grid 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between pre-selected qualifications on the basis of their learning outcomes which will :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Be </a:t>
            </a:r>
            <a:r>
              <a:rPr lang="en-GB" sz="2000" b="1" dirty="0" smtClean="0">
                <a:solidFill>
                  <a:srgbClr val="FF000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adaptable </a:t>
            </a: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to any sales and marketing qualifications</a:t>
            </a:r>
            <a:endParaRPr lang="fr-FR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GB" sz="2000" dirty="0" smtClean="0">
              <a:latin typeface="Rockwell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2000" dirty="0" smtClean="0">
                <a:latin typeface="Rockwell" pitchFamily="18" charset="0"/>
                <a:ea typeface="Calibri" pitchFamily="34" charset="0"/>
                <a:cs typeface="Times New Roman" pitchFamily="18" charset="0"/>
              </a:rPr>
              <a:t>Articulate </a:t>
            </a:r>
            <a:r>
              <a:rPr lang="en-GB" sz="2000" b="1" dirty="0" smtClean="0">
                <a:solidFill>
                  <a:srgbClr val="FF0000"/>
                </a:solidFill>
                <a:latin typeface="Rockwell" pitchFamily="18" charset="0"/>
                <a:ea typeface="Calibri" pitchFamily="34" charset="0"/>
                <a:cs typeface="Times New Roman" pitchFamily="18" charset="0"/>
              </a:rPr>
              <a:t>level descriptors and horizontal descriptors</a:t>
            </a:r>
            <a:endParaRPr lang="fr-FR" sz="2000" b="1" dirty="0" smtClean="0">
              <a:solidFill>
                <a:srgbClr val="FF0000"/>
              </a:solidFill>
              <a:latin typeface="Rockwell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1000100" y="357166"/>
            <a:ext cx="72866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b="1" dirty="0" err="1" smtClean="0">
                <a:solidFill>
                  <a:srgbClr val="0070C0"/>
                </a:solidFill>
                <a:latin typeface="Rockwell" pitchFamily="18" charset="0"/>
              </a:rPr>
              <a:t>SOME</a:t>
            </a:r>
            <a:r>
              <a:rPr lang="fr-FR" sz="2000" b="1" dirty="0" smtClean="0">
                <a:solidFill>
                  <a:srgbClr val="0070C0"/>
                </a:solidFill>
                <a:latin typeface="Rockwell" pitchFamily="18" charset="0"/>
              </a:rPr>
              <a:t> BASIC </a:t>
            </a:r>
            <a:r>
              <a:rPr lang="fr-FR" sz="2000" b="1" dirty="0" err="1" smtClean="0">
                <a:solidFill>
                  <a:srgbClr val="0070C0"/>
                </a:solidFill>
                <a:latin typeface="Rockwell" pitchFamily="18" charset="0"/>
              </a:rPr>
              <a:t>PRINCIPLES</a:t>
            </a:r>
            <a:r>
              <a:rPr lang="fr-FR" sz="2000" b="1" dirty="0" smtClean="0">
                <a:solidFill>
                  <a:srgbClr val="0070C0"/>
                </a:solidFill>
                <a:latin typeface="Rockwell" pitchFamily="18" charset="0"/>
              </a:rPr>
              <a:t> 1</a:t>
            </a:r>
            <a:endParaRPr lang="fr-FR" sz="2000" b="1" dirty="0">
              <a:solidFill>
                <a:srgbClr val="0070C0"/>
              </a:solidFill>
              <a:latin typeface="Rockwell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3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3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38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3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38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5" grpId="0" build="p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</TotalTime>
  <Words>1274</Words>
  <Application>Microsoft Office PowerPoint</Application>
  <PresentationFormat>Affichage à l'écran (4:3)</PresentationFormat>
  <Paragraphs>217</Paragraphs>
  <Slides>20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1" baseType="lpstr">
      <vt:lpstr>Thème Office</vt:lpstr>
      <vt:lpstr>Workshop on Testing the EQF: relating international, national and sectoral qualifications to EQF - Thessaloniki, 10-11 November 2008 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Thank you for your attention</vt:lpstr>
    </vt:vector>
  </TitlesOfParts>
  <Company>opfc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Utilisateur Windows</dc:creator>
  <cp:lastModifiedBy>Utilisateur Windows</cp:lastModifiedBy>
  <cp:revision>27</cp:revision>
  <dcterms:created xsi:type="dcterms:W3CDTF">2008-11-04T08:06:27Z</dcterms:created>
  <dcterms:modified xsi:type="dcterms:W3CDTF">2008-11-16T05:12:46Z</dcterms:modified>
</cp:coreProperties>
</file>